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3"/>
  </p:sldMasterIdLst>
  <p:notesMasterIdLst>
    <p:notesMasterId r:id="rId5"/>
  </p:notesMasterIdLst>
  <p:handoutMasterIdLst>
    <p:handoutMasterId r:id="rId6"/>
  </p:handoutMasterIdLst>
  <p:sldIdLst>
    <p:sldId id="262" r:id="rId4"/>
  </p:sldIdLst>
  <p:sldSz cx="25199975" cy="32399288"/>
  <p:notesSz cx="6858000" cy="9144000"/>
  <p:defaultTextStyle>
    <a:defPPr>
      <a:defRPr lang="en-US"/>
    </a:defPPr>
    <a:lvl1pPr marL="0" algn="l" defTabSz="1620572" rtl="0" eaLnBrk="1" latinLnBrk="0" hangingPunct="1">
      <a:defRPr sz="6383" kern="1200">
        <a:solidFill>
          <a:schemeClr val="tx1"/>
        </a:solidFill>
        <a:latin typeface="+mn-lt"/>
        <a:ea typeface="+mn-ea"/>
        <a:cs typeface="+mn-cs"/>
      </a:defRPr>
    </a:lvl1pPr>
    <a:lvl2pPr marL="1620572" algn="l" defTabSz="1620572" rtl="0" eaLnBrk="1" latinLnBrk="0" hangingPunct="1">
      <a:defRPr sz="6383" kern="1200">
        <a:solidFill>
          <a:schemeClr val="tx1"/>
        </a:solidFill>
        <a:latin typeface="+mn-lt"/>
        <a:ea typeface="+mn-ea"/>
        <a:cs typeface="+mn-cs"/>
      </a:defRPr>
    </a:lvl2pPr>
    <a:lvl3pPr marL="3241145" algn="l" defTabSz="1620572" rtl="0" eaLnBrk="1" latinLnBrk="0" hangingPunct="1">
      <a:defRPr sz="6383" kern="1200">
        <a:solidFill>
          <a:schemeClr val="tx1"/>
        </a:solidFill>
        <a:latin typeface="+mn-lt"/>
        <a:ea typeface="+mn-ea"/>
        <a:cs typeface="+mn-cs"/>
      </a:defRPr>
    </a:lvl3pPr>
    <a:lvl4pPr marL="4861713" algn="l" defTabSz="1620572" rtl="0" eaLnBrk="1" latinLnBrk="0" hangingPunct="1">
      <a:defRPr sz="6383" kern="1200">
        <a:solidFill>
          <a:schemeClr val="tx1"/>
        </a:solidFill>
        <a:latin typeface="+mn-lt"/>
        <a:ea typeface="+mn-ea"/>
        <a:cs typeface="+mn-cs"/>
      </a:defRPr>
    </a:lvl4pPr>
    <a:lvl5pPr marL="6482290" algn="l" defTabSz="1620572" rtl="0" eaLnBrk="1" latinLnBrk="0" hangingPunct="1">
      <a:defRPr sz="6383" kern="1200">
        <a:solidFill>
          <a:schemeClr val="tx1"/>
        </a:solidFill>
        <a:latin typeface="+mn-lt"/>
        <a:ea typeface="+mn-ea"/>
        <a:cs typeface="+mn-cs"/>
      </a:defRPr>
    </a:lvl5pPr>
    <a:lvl6pPr marL="8102862" algn="l" defTabSz="1620572" rtl="0" eaLnBrk="1" latinLnBrk="0" hangingPunct="1">
      <a:defRPr sz="6383" kern="1200">
        <a:solidFill>
          <a:schemeClr val="tx1"/>
        </a:solidFill>
        <a:latin typeface="+mn-lt"/>
        <a:ea typeface="+mn-ea"/>
        <a:cs typeface="+mn-cs"/>
      </a:defRPr>
    </a:lvl6pPr>
    <a:lvl7pPr marL="9723434" algn="l" defTabSz="1620572" rtl="0" eaLnBrk="1" latinLnBrk="0" hangingPunct="1">
      <a:defRPr sz="6383" kern="1200">
        <a:solidFill>
          <a:schemeClr val="tx1"/>
        </a:solidFill>
        <a:latin typeface="+mn-lt"/>
        <a:ea typeface="+mn-ea"/>
        <a:cs typeface="+mn-cs"/>
      </a:defRPr>
    </a:lvl7pPr>
    <a:lvl8pPr marL="11344007" algn="l" defTabSz="1620572" rtl="0" eaLnBrk="1" latinLnBrk="0" hangingPunct="1">
      <a:defRPr sz="6383" kern="1200">
        <a:solidFill>
          <a:schemeClr val="tx1"/>
        </a:solidFill>
        <a:latin typeface="+mn-lt"/>
        <a:ea typeface="+mn-ea"/>
        <a:cs typeface="+mn-cs"/>
      </a:defRPr>
    </a:lvl8pPr>
    <a:lvl9pPr marL="12964579" algn="l" defTabSz="1620572" rtl="0" eaLnBrk="1" latinLnBrk="0" hangingPunct="1">
      <a:defRPr sz="63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79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gal Ester H." initials="SEH" lastIdx="1" clrIdx="0">
    <p:extLst>
      <p:ext uri="{19B8F6BF-5375-455C-9EA6-DF929625EA0E}">
        <p15:presenceInfo xmlns:p15="http://schemas.microsoft.com/office/powerpoint/2012/main" userId="Segal Ester 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9F"/>
    <a:srgbClr val="243F8C"/>
    <a:srgbClr val="369ED0"/>
    <a:srgbClr val="3793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autoAdjust="0"/>
    <p:restoredTop sz="94633" autoAdjust="0"/>
  </p:normalViewPr>
  <p:slideViewPr>
    <p:cSldViewPr snapToGrid="0" snapToObjects="1">
      <p:cViewPr varScale="1">
        <p:scale>
          <a:sx n="24" d="100"/>
          <a:sy n="24" d="100"/>
        </p:scale>
        <p:origin x="3228" y="108"/>
      </p:cViewPr>
      <p:guideLst>
        <p:guide orient="horz" pos="10205"/>
        <p:guide pos="79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962D38-AC2B-C145-AF0F-5C837E134250}" type="datetimeFigureOut">
              <a:rPr lang="en-US" smtClean="0"/>
              <a:t>7/15/2019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224ECF-8DA1-0A45-A304-4C30ABBC4F7E}" type="slidenum">
              <a:rPr lang="en-US" smtClean="0"/>
              <a:t>‹#›</a:t>
            </a:fld>
            <a:endParaRPr lang="en-US"/>
          </a:p>
        </p:txBody>
      </p:sp>
    </p:spTree>
    <p:extLst>
      <p:ext uri="{BB962C8B-B14F-4D97-AF65-F5344CB8AC3E}">
        <p14:creationId xmlns:p14="http://schemas.microsoft.com/office/powerpoint/2010/main" val="26347861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63261-AF86-3B45-B1A5-08E5D0F5D5F3}" type="datetimeFigureOut">
              <a:rPr lang="en-US" smtClean="0"/>
              <a:t>7/15/2019</a:t>
            </a:fld>
            <a:endParaRPr lang="en-US"/>
          </a:p>
        </p:txBody>
      </p:sp>
      <p:sp>
        <p:nvSpPr>
          <p:cNvPr id="4" name="Slide Image Placeholder 3"/>
          <p:cNvSpPr>
            <a:spLocks noGrp="1" noRot="1" noChangeAspect="1"/>
          </p:cNvSpPr>
          <p:nvPr>
            <p:ph type="sldImg" idx="2"/>
          </p:nvPr>
        </p:nvSpPr>
        <p:spPr>
          <a:xfrm>
            <a:off x="2095500" y="685800"/>
            <a:ext cx="2667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D0F66-0988-DF48-9168-E8CC6202CAF8}" type="slidenum">
              <a:rPr lang="en-US" smtClean="0"/>
              <a:t>‹#›</a:t>
            </a:fld>
            <a:endParaRPr lang="en-US"/>
          </a:p>
        </p:txBody>
      </p:sp>
    </p:spTree>
    <p:extLst>
      <p:ext uri="{BB962C8B-B14F-4D97-AF65-F5344CB8AC3E}">
        <p14:creationId xmlns:p14="http://schemas.microsoft.com/office/powerpoint/2010/main" val="2550371318"/>
      </p:ext>
    </p:extLst>
  </p:cSld>
  <p:clrMap bg1="lt1" tx1="dk1" bg2="lt2" tx2="dk2" accent1="accent1" accent2="accent2" accent3="accent3" accent4="accent4" accent5="accent5" accent6="accent6" hlink="hlink" folHlink="folHlink"/>
  <p:hf hdr="0" ftr="0" dt="0"/>
  <p:notesStyle>
    <a:lvl1pPr marL="0" algn="l" defTabSz="1620572" rtl="0" eaLnBrk="1" latinLnBrk="0" hangingPunct="1">
      <a:defRPr sz="4255" kern="1200">
        <a:solidFill>
          <a:schemeClr val="tx1"/>
        </a:solidFill>
        <a:latin typeface="+mn-lt"/>
        <a:ea typeface="+mn-ea"/>
        <a:cs typeface="+mn-cs"/>
      </a:defRPr>
    </a:lvl1pPr>
    <a:lvl2pPr marL="1620572" algn="l" defTabSz="1620572" rtl="0" eaLnBrk="1" latinLnBrk="0" hangingPunct="1">
      <a:defRPr sz="4255" kern="1200">
        <a:solidFill>
          <a:schemeClr val="tx1"/>
        </a:solidFill>
        <a:latin typeface="+mn-lt"/>
        <a:ea typeface="+mn-ea"/>
        <a:cs typeface="+mn-cs"/>
      </a:defRPr>
    </a:lvl2pPr>
    <a:lvl3pPr marL="3241145" algn="l" defTabSz="1620572" rtl="0" eaLnBrk="1" latinLnBrk="0" hangingPunct="1">
      <a:defRPr sz="4255" kern="1200">
        <a:solidFill>
          <a:schemeClr val="tx1"/>
        </a:solidFill>
        <a:latin typeface="+mn-lt"/>
        <a:ea typeface="+mn-ea"/>
        <a:cs typeface="+mn-cs"/>
      </a:defRPr>
    </a:lvl3pPr>
    <a:lvl4pPr marL="4861713" algn="l" defTabSz="1620572" rtl="0" eaLnBrk="1" latinLnBrk="0" hangingPunct="1">
      <a:defRPr sz="4255" kern="1200">
        <a:solidFill>
          <a:schemeClr val="tx1"/>
        </a:solidFill>
        <a:latin typeface="+mn-lt"/>
        <a:ea typeface="+mn-ea"/>
        <a:cs typeface="+mn-cs"/>
      </a:defRPr>
    </a:lvl4pPr>
    <a:lvl5pPr marL="6482290" algn="l" defTabSz="1620572" rtl="0" eaLnBrk="1" latinLnBrk="0" hangingPunct="1">
      <a:defRPr sz="4255" kern="1200">
        <a:solidFill>
          <a:schemeClr val="tx1"/>
        </a:solidFill>
        <a:latin typeface="+mn-lt"/>
        <a:ea typeface="+mn-ea"/>
        <a:cs typeface="+mn-cs"/>
      </a:defRPr>
    </a:lvl5pPr>
    <a:lvl6pPr marL="8102862" algn="l" defTabSz="1620572" rtl="0" eaLnBrk="1" latinLnBrk="0" hangingPunct="1">
      <a:defRPr sz="4255" kern="1200">
        <a:solidFill>
          <a:schemeClr val="tx1"/>
        </a:solidFill>
        <a:latin typeface="+mn-lt"/>
        <a:ea typeface="+mn-ea"/>
        <a:cs typeface="+mn-cs"/>
      </a:defRPr>
    </a:lvl6pPr>
    <a:lvl7pPr marL="9723434" algn="l" defTabSz="1620572" rtl="0" eaLnBrk="1" latinLnBrk="0" hangingPunct="1">
      <a:defRPr sz="4255" kern="1200">
        <a:solidFill>
          <a:schemeClr val="tx1"/>
        </a:solidFill>
        <a:latin typeface="+mn-lt"/>
        <a:ea typeface="+mn-ea"/>
        <a:cs typeface="+mn-cs"/>
      </a:defRPr>
    </a:lvl7pPr>
    <a:lvl8pPr marL="11344007" algn="l" defTabSz="1620572" rtl="0" eaLnBrk="1" latinLnBrk="0" hangingPunct="1">
      <a:defRPr sz="4255" kern="1200">
        <a:solidFill>
          <a:schemeClr val="tx1"/>
        </a:solidFill>
        <a:latin typeface="+mn-lt"/>
        <a:ea typeface="+mn-ea"/>
        <a:cs typeface="+mn-cs"/>
      </a:defRPr>
    </a:lvl8pPr>
    <a:lvl9pPr marL="12964579" algn="l" defTabSz="1620572" rtl="0" eaLnBrk="1" latinLnBrk="0" hangingPunct="1">
      <a:defRPr sz="425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42221" y="4126335"/>
            <a:ext cx="21479214" cy="3701101"/>
          </a:xfrm>
          <a:prstGeom prst="rect">
            <a:avLst/>
          </a:prstGeom>
        </p:spPr>
        <p:txBody>
          <a:bodyPr/>
          <a:lstStyle/>
          <a:p>
            <a:r>
              <a:rPr lang="nl-BE"/>
              <a:t>Click to edit Master title style</a:t>
            </a:r>
            <a:endParaRPr lang="en-US"/>
          </a:p>
        </p:txBody>
      </p:sp>
    </p:spTree>
    <p:extLst>
      <p:ext uri="{BB962C8B-B14F-4D97-AF65-F5344CB8AC3E}">
        <p14:creationId xmlns:p14="http://schemas.microsoft.com/office/powerpoint/2010/main" val="4237587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cor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534" y="19212853"/>
            <a:ext cx="23221442" cy="13281045"/>
          </a:xfrm>
          <a:prstGeom prst="rect">
            <a:avLst/>
          </a:prstGeom>
        </p:spPr>
      </p:pic>
      <p:sp>
        <p:nvSpPr>
          <p:cNvPr id="4" name="TextBox 3"/>
          <p:cNvSpPr txBox="1"/>
          <p:nvPr userDrawn="1"/>
        </p:nvSpPr>
        <p:spPr>
          <a:xfrm>
            <a:off x="702129" y="31181770"/>
            <a:ext cx="10518251" cy="791114"/>
          </a:xfrm>
          <a:prstGeom prst="rect">
            <a:avLst/>
          </a:prstGeom>
          <a:noFill/>
        </p:spPr>
        <p:txBody>
          <a:bodyPr wrap="square" rtlCol="0">
            <a:spAutoFit/>
          </a:bodyPr>
          <a:lstStyle/>
          <a:p>
            <a:pPr marL="0" marR="0" lvl="0" indent="0" algn="l" defTabSz="1145775" rtl="0" eaLnBrk="1" fontAlgn="auto" latinLnBrk="0" hangingPunct="1">
              <a:lnSpc>
                <a:spcPct val="100000"/>
              </a:lnSpc>
              <a:spcBef>
                <a:spcPts val="0"/>
              </a:spcBef>
              <a:spcAft>
                <a:spcPts val="0"/>
              </a:spcAft>
              <a:buClrTx/>
              <a:buSzTx/>
              <a:buFontTx/>
              <a:buNone/>
              <a:tabLst/>
              <a:defRPr/>
            </a:pPr>
            <a:r>
              <a:rPr lang="en-US" sz="4541" dirty="0">
                <a:solidFill>
                  <a:srgbClr val="243F8C"/>
                </a:solidFill>
              </a:rPr>
              <a:t>nanopack.eu | @</a:t>
            </a:r>
            <a:r>
              <a:rPr lang="en-US" sz="4541" dirty="0" err="1">
                <a:solidFill>
                  <a:srgbClr val="243F8C"/>
                </a:solidFill>
              </a:rPr>
              <a:t>NanoPack_EU</a:t>
            </a:r>
            <a:endParaRPr lang="en-US" sz="4541" dirty="0">
              <a:solidFill>
                <a:srgbClr val="243F8C"/>
              </a:solidFill>
            </a:endParaRPr>
          </a:p>
        </p:txBody>
      </p:sp>
      <p:pic>
        <p:nvPicPr>
          <p:cNvPr id="11" name="Picture 10" descr="A close up of a logo&#10;&#10;Description generated with high confidence">
            <a:extLst>
              <a:ext uri="{FF2B5EF4-FFF2-40B4-BE49-F238E27FC236}">
                <a16:creationId xmlns:a16="http://schemas.microsoft.com/office/drawing/2014/main" id="{433A95FF-FE83-414D-BB52-A55EDC5B0C69}"/>
              </a:ext>
            </a:extLst>
          </p:cNvPr>
          <p:cNvPicPr>
            <a:picLocks noChangeAspect="1"/>
          </p:cNvPicPr>
          <p:nvPr userDrawn="1"/>
        </p:nvPicPr>
        <p:blipFill>
          <a:blip r:embed="rId4"/>
          <a:stretch>
            <a:fillRect/>
          </a:stretch>
        </p:blipFill>
        <p:spPr>
          <a:xfrm>
            <a:off x="8750828" y="102669"/>
            <a:ext cx="7698319" cy="2852104"/>
          </a:xfrm>
          <a:prstGeom prst="rect">
            <a:avLst/>
          </a:prstGeom>
        </p:spPr>
      </p:pic>
      <p:grpSp>
        <p:nvGrpSpPr>
          <p:cNvPr id="15" name="Group 14">
            <a:extLst>
              <a:ext uri="{FF2B5EF4-FFF2-40B4-BE49-F238E27FC236}">
                <a16:creationId xmlns:a16="http://schemas.microsoft.com/office/drawing/2014/main" id="{1A52684C-F8A2-4641-BA22-DADAE95D0193}"/>
              </a:ext>
            </a:extLst>
          </p:cNvPr>
          <p:cNvGrpSpPr/>
          <p:nvPr userDrawn="1"/>
        </p:nvGrpSpPr>
        <p:grpSpPr>
          <a:xfrm>
            <a:off x="10413737" y="31217031"/>
            <a:ext cx="11497000" cy="828288"/>
            <a:chOff x="12511048" y="41241844"/>
            <a:chExt cx="13812479" cy="1094279"/>
          </a:xfrm>
        </p:grpSpPr>
        <p:pic>
          <p:nvPicPr>
            <p:cNvPr id="12" name="Immagine 4">
              <a:extLst>
                <a:ext uri="{FF2B5EF4-FFF2-40B4-BE49-F238E27FC236}">
                  <a16:creationId xmlns:a16="http://schemas.microsoft.com/office/drawing/2014/main" id="{9545EDEE-AC56-4337-A540-A27562656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85115" y="41243386"/>
              <a:ext cx="1638412" cy="1092737"/>
            </a:xfrm>
            <a:prstGeom prst="rect">
              <a:avLst/>
            </a:prstGeom>
          </p:spPr>
        </p:pic>
        <p:sp>
          <p:nvSpPr>
            <p:cNvPr id="13" name="CasellaDiTesto 5">
              <a:extLst>
                <a:ext uri="{FF2B5EF4-FFF2-40B4-BE49-F238E27FC236}">
                  <a16:creationId xmlns:a16="http://schemas.microsoft.com/office/drawing/2014/main" id="{E64BE35D-0D93-4754-91D3-82D678CDF329}"/>
                </a:ext>
              </a:extLst>
            </p:cNvPr>
            <p:cNvSpPr txBox="1"/>
            <p:nvPr userDrawn="1"/>
          </p:nvSpPr>
          <p:spPr>
            <a:xfrm>
              <a:off x="12511048" y="41241844"/>
              <a:ext cx="11884213" cy="983667"/>
            </a:xfrm>
            <a:prstGeom prst="rect">
              <a:avLst/>
            </a:prstGeom>
            <a:noFill/>
          </p:spPr>
          <p:txBody>
            <a:bodyPr wrap="square" rtlCol="0">
              <a:spAutoFit/>
            </a:bodyPr>
            <a:lstStyle/>
            <a:p>
              <a:pPr algn="r"/>
              <a:r>
                <a:rPr lang="en-GB" sz="2119" b="0" i="0" dirty="0">
                  <a:solidFill>
                    <a:schemeClr val="tx2"/>
                  </a:solidFill>
                  <a:latin typeface="Tahoma" panose="020B0604030504040204" pitchFamily="34" charset="0"/>
                  <a:ea typeface="Tahoma" panose="020B0604030504040204" pitchFamily="34" charset="0"/>
                  <a:cs typeface="Tahoma" panose="020B0604030504040204" pitchFamily="34" charset="0"/>
                </a:rPr>
                <a:t>This project has received funding from the European Union’s Horizon 2020 research and innovation programme under grant agreement No 720815</a:t>
              </a:r>
              <a:endParaRPr lang="it-IT" sz="2119" b="0" i="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93363137"/>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1145775" rtl="0" eaLnBrk="1" latinLnBrk="0" hangingPunct="1">
        <a:spcBef>
          <a:spcPct val="0"/>
        </a:spcBef>
        <a:buNone/>
        <a:defRPr sz="9022" b="1" i="0" kern="1200" cap="none">
          <a:solidFill>
            <a:srgbClr val="243F8C"/>
          </a:solidFill>
          <a:latin typeface="+mj-lt"/>
          <a:ea typeface="+mj-ea"/>
          <a:cs typeface="+mj-cs"/>
        </a:defRPr>
      </a:lvl1pPr>
    </p:titleStyle>
    <p:bodyStyle>
      <a:lvl1pPr marL="0" indent="-451093" algn="l" defTabSz="1145775" rtl="0" eaLnBrk="1" latinLnBrk="0" hangingPunct="1">
        <a:lnSpc>
          <a:spcPct val="100000"/>
        </a:lnSpc>
        <a:spcBef>
          <a:spcPts val="752"/>
        </a:spcBef>
        <a:buClr>
          <a:srgbClr val="243F8C"/>
        </a:buClr>
        <a:buFont typeface="Arial" panose="020B0604020202020204" pitchFamily="34" charset="0"/>
        <a:buChar char="•"/>
        <a:defRPr sz="6014" kern="1200">
          <a:solidFill>
            <a:schemeClr val="tx2"/>
          </a:solidFill>
          <a:latin typeface="+mn-lt"/>
          <a:ea typeface="+mn-ea"/>
          <a:cs typeface="+mn-cs"/>
        </a:defRPr>
      </a:lvl1pPr>
      <a:lvl2pPr marL="902185" indent="-451093" algn="l" defTabSz="1145775" rtl="0" eaLnBrk="1" latinLnBrk="0" hangingPunct="1">
        <a:lnSpc>
          <a:spcPct val="100000"/>
        </a:lnSpc>
        <a:spcBef>
          <a:spcPts val="752"/>
        </a:spcBef>
        <a:buClr>
          <a:srgbClr val="369ED0"/>
        </a:buClr>
        <a:buFont typeface="Arial"/>
        <a:buChar char="•"/>
        <a:defRPr sz="5012" kern="1200">
          <a:solidFill>
            <a:schemeClr val="tx2"/>
          </a:solidFill>
          <a:latin typeface="+mn-lt"/>
          <a:ea typeface="+mn-ea"/>
          <a:cs typeface="+mn-cs"/>
        </a:defRPr>
      </a:lvl2pPr>
      <a:lvl3pPr marL="1353277" indent="-451093" algn="l" defTabSz="1145775" rtl="0" eaLnBrk="1" latinLnBrk="0" hangingPunct="1">
        <a:lnSpc>
          <a:spcPct val="100000"/>
        </a:lnSpc>
        <a:spcBef>
          <a:spcPts val="752"/>
        </a:spcBef>
        <a:buClr>
          <a:srgbClr val="243F8C"/>
        </a:buClr>
        <a:buFont typeface="Arial"/>
        <a:buChar char="•"/>
        <a:defRPr sz="5012" kern="1200">
          <a:solidFill>
            <a:schemeClr val="tx2"/>
          </a:solidFill>
          <a:latin typeface="+mn-lt"/>
          <a:ea typeface="+mn-ea"/>
          <a:cs typeface="+mn-cs"/>
        </a:defRPr>
      </a:lvl3pPr>
      <a:lvl4pPr marL="1804370" indent="-451093" algn="l" defTabSz="1145775" rtl="0" eaLnBrk="1" latinLnBrk="0" hangingPunct="1">
        <a:lnSpc>
          <a:spcPct val="100000"/>
        </a:lnSpc>
        <a:spcBef>
          <a:spcPts val="752"/>
        </a:spcBef>
        <a:buClr>
          <a:srgbClr val="369ED0"/>
        </a:buClr>
        <a:buFont typeface="Calibri" panose="020F0502020204030204" pitchFamily="34" charset="0"/>
        <a:buChar char="‒"/>
        <a:defRPr sz="4510" kern="1200">
          <a:solidFill>
            <a:schemeClr val="tx2"/>
          </a:solidFill>
          <a:latin typeface="+mn-lt"/>
          <a:ea typeface="+mn-ea"/>
          <a:cs typeface="+mn-cs"/>
        </a:defRPr>
      </a:lvl4pPr>
      <a:lvl5pPr marL="2255462" indent="-451093" algn="l" defTabSz="1145775" rtl="0" eaLnBrk="1" latinLnBrk="0" hangingPunct="1">
        <a:lnSpc>
          <a:spcPct val="100000"/>
        </a:lnSpc>
        <a:spcBef>
          <a:spcPts val="752"/>
        </a:spcBef>
        <a:buClr>
          <a:srgbClr val="243F8C"/>
        </a:buClr>
        <a:buFont typeface="Calibri" panose="020F0502020204030204" pitchFamily="34" charset="0"/>
        <a:buChar char="‒"/>
        <a:defRPr sz="4510" kern="1200">
          <a:solidFill>
            <a:schemeClr val="tx2"/>
          </a:solidFill>
          <a:latin typeface="+mn-lt"/>
          <a:ea typeface="+mn-ea"/>
          <a:cs typeface="+mn-cs"/>
        </a:defRPr>
      </a:lvl5pPr>
      <a:lvl6pPr marL="6301762" indent="-572887" algn="l" defTabSz="1145775" rtl="0" eaLnBrk="1" latinLnBrk="0" hangingPunct="1">
        <a:spcBef>
          <a:spcPct val="20000"/>
        </a:spcBef>
        <a:buFont typeface="Arial"/>
        <a:buChar char="•"/>
        <a:defRPr sz="5012" kern="1200">
          <a:solidFill>
            <a:schemeClr val="tx1"/>
          </a:solidFill>
          <a:latin typeface="+mn-lt"/>
          <a:ea typeface="+mn-ea"/>
          <a:cs typeface="+mn-cs"/>
        </a:defRPr>
      </a:lvl6pPr>
      <a:lvl7pPr marL="7447536" indent="-572887" algn="l" defTabSz="1145775" rtl="0" eaLnBrk="1" latinLnBrk="0" hangingPunct="1">
        <a:spcBef>
          <a:spcPct val="20000"/>
        </a:spcBef>
        <a:buFont typeface="Arial"/>
        <a:buChar char="•"/>
        <a:defRPr sz="5012" kern="1200">
          <a:solidFill>
            <a:schemeClr val="tx1"/>
          </a:solidFill>
          <a:latin typeface="+mn-lt"/>
          <a:ea typeface="+mn-ea"/>
          <a:cs typeface="+mn-cs"/>
        </a:defRPr>
      </a:lvl7pPr>
      <a:lvl8pPr marL="8593310" indent="-572887" algn="l" defTabSz="1145775" rtl="0" eaLnBrk="1" latinLnBrk="0" hangingPunct="1">
        <a:spcBef>
          <a:spcPct val="20000"/>
        </a:spcBef>
        <a:buFont typeface="Arial"/>
        <a:buChar char="•"/>
        <a:defRPr sz="5012" kern="1200">
          <a:solidFill>
            <a:schemeClr val="tx1"/>
          </a:solidFill>
          <a:latin typeface="+mn-lt"/>
          <a:ea typeface="+mn-ea"/>
          <a:cs typeface="+mn-cs"/>
        </a:defRPr>
      </a:lvl8pPr>
      <a:lvl9pPr marL="9739086" indent="-572887" algn="l" defTabSz="1145775" rtl="0" eaLnBrk="1" latinLnBrk="0" hangingPunct="1">
        <a:spcBef>
          <a:spcPct val="20000"/>
        </a:spcBef>
        <a:buFont typeface="Arial"/>
        <a:buChar char="•"/>
        <a:defRPr sz="5012" kern="1200">
          <a:solidFill>
            <a:schemeClr val="tx1"/>
          </a:solidFill>
          <a:latin typeface="+mn-lt"/>
          <a:ea typeface="+mn-ea"/>
          <a:cs typeface="+mn-cs"/>
        </a:defRPr>
      </a:lvl9pPr>
    </p:bodyStyle>
    <p:otherStyle>
      <a:defPPr>
        <a:defRPr lang="en-US"/>
      </a:defPPr>
      <a:lvl1pPr marL="0" algn="l" defTabSz="1145775" rtl="0" eaLnBrk="1" latinLnBrk="0" hangingPunct="1">
        <a:defRPr sz="4510" kern="1200">
          <a:solidFill>
            <a:schemeClr val="tx1"/>
          </a:solidFill>
          <a:latin typeface="+mn-lt"/>
          <a:ea typeface="+mn-ea"/>
          <a:cs typeface="+mn-cs"/>
        </a:defRPr>
      </a:lvl1pPr>
      <a:lvl2pPr marL="1145775" algn="l" defTabSz="1145775" rtl="0" eaLnBrk="1" latinLnBrk="0" hangingPunct="1">
        <a:defRPr sz="4510" kern="1200">
          <a:solidFill>
            <a:schemeClr val="tx1"/>
          </a:solidFill>
          <a:latin typeface="+mn-lt"/>
          <a:ea typeface="+mn-ea"/>
          <a:cs typeface="+mn-cs"/>
        </a:defRPr>
      </a:lvl2pPr>
      <a:lvl3pPr marL="2291550" algn="l" defTabSz="1145775" rtl="0" eaLnBrk="1" latinLnBrk="0" hangingPunct="1">
        <a:defRPr sz="4510" kern="1200">
          <a:solidFill>
            <a:schemeClr val="tx1"/>
          </a:solidFill>
          <a:latin typeface="+mn-lt"/>
          <a:ea typeface="+mn-ea"/>
          <a:cs typeface="+mn-cs"/>
        </a:defRPr>
      </a:lvl3pPr>
      <a:lvl4pPr marL="3437325" algn="l" defTabSz="1145775" rtl="0" eaLnBrk="1" latinLnBrk="0" hangingPunct="1">
        <a:defRPr sz="4510" kern="1200">
          <a:solidFill>
            <a:schemeClr val="tx1"/>
          </a:solidFill>
          <a:latin typeface="+mn-lt"/>
          <a:ea typeface="+mn-ea"/>
          <a:cs typeface="+mn-cs"/>
        </a:defRPr>
      </a:lvl4pPr>
      <a:lvl5pPr marL="4583099" algn="l" defTabSz="1145775" rtl="0" eaLnBrk="1" latinLnBrk="0" hangingPunct="1">
        <a:defRPr sz="4510" kern="1200">
          <a:solidFill>
            <a:schemeClr val="tx1"/>
          </a:solidFill>
          <a:latin typeface="+mn-lt"/>
          <a:ea typeface="+mn-ea"/>
          <a:cs typeface="+mn-cs"/>
        </a:defRPr>
      </a:lvl5pPr>
      <a:lvl6pPr marL="5728874" algn="l" defTabSz="1145775" rtl="0" eaLnBrk="1" latinLnBrk="0" hangingPunct="1">
        <a:defRPr sz="4510" kern="1200">
          <a:solidFill>
            <a:schemeClr val="tx1"/>
          </a:solidFill>
          <a:latin typeface="+mn-lt"/>
          <a:ea typeface="+mn-ea"/>
          <a:cs typeface="+mn-cs"/>
        </a:defRPr>
      </a:lvl6pPr>
      <a:lvl7pPr marL="6874649" algn="l" defTabSz="1145775" rtl="0" eaLnBrk="1" latinLnBrk="0" hangingPunct="1">
        <a:defRPr sz="4510" kern="1200">
          <a:solidFill>
            <a:schemeClr val="tx1"/>
          </a:solidFill>
          <a:latin typeface="+mn-lt"/>
          <a:ea typeface="+mn-ea"/>
          <a:cs typeface="+mn-cs"/>
        </a:defRPr>
      </a:lvl7pPr>
      <a:lvl8pPr marL="8020423" algn="l" defTabSz="1145775" rtl="0" eaLnBrk="1" latinLnBrk="0" hangingPunct="1">
        <a:defRPr sz="4510" kern="1200">
          <a:solidFill>
            <a:schemeClr val="tx1"/>
          </a:solidFill>
          <a:latin typeface="+mn-lt"/>
          <a:ea typeface="+mn-ea"/>
          <a:cs typeface="+mn-cs"/>
        </a:defRPr>
      </a:lvl8pPr>
      <a:lvl9pPr marL="9166199" algn="l" defTabSz="1145775" rtl="0" eaLnBrk="1" latinLnBrk="0" hangingPunct="1">
        <a:defRPr sz="4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6261" y="2697376"/>
            <a:ext cx="19532552" cy="2444838"/>
          </a:xfrm>
        </p:spPr>
        <p:txBody>
          <a:bodyPr/>
          <a:lstStyle/>
          <a:p>
            <a:pPr algn="ctr"/>
            <a:r>
              <a:rPr lang="en-US" sz="7493" dirty="0"/>
              <a:t>Effect of active antimicrobial packaging on the shelf life of bread and cherries.</a:t>
            </a:r>
            <a:endParaRPr lang="es-ES" sz="7493" dirty="0"/>
          </a:p>
        </p:txBody>
      </p:sp>
      <p:sp>
        <p:nvSpPr>
          <p:cNvPr id="3" name="Ondertitel 2">
            <a:extLst>
              <a:ext uri="{FF2B5EF4-FFF2-40B4-BE49-F238E27FC236}">
                <a16:creationId xmlns:a16="http://schemas.microsoft.com/office/drawing/2014/main" id="{1B969733-D36C-4063-9257-1A6D2E31B3B8}"/>
              </a:ext>
            </a:extLst>
          </p:cNvPr>
          <p:cNvSpPr txBox="1">
            <a:spLocks/>
          </p:cNvSpPr>
          <p:nvPr/>
        </p:nvSpPr>
        <p:spPr>
          <a:xfrm>
            <a:off x="1877328" y="5024050"/>
            <a:ext cx="21099250" cy="720635"/>
          </a:xfrm>
          <a:prstGeom prst="rect">
            <a:avLst/>
          </a:prstGeom>
        </p:spPr>
        <p:txBody>
          <a:bodyPr vert="horz" lIns="69213" tIns="34607" rIns="69213" bIns="34607" rtlCol="0">
            <a:normAutofit/>
          </a:bodyPr>
          <a:lst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pPr marL="0" indent="0" algn="ctr">
              <a:buNone/>
            </a:pPr>
            <a:r>
              <a:rPr lang="en-US" sz="4087" i="1" dirty="0">
                <a:solidFill>
                  <a:schemeClr val="tx2"/>
                </a:solidFill>
              </a:rPr>
              <a:t>Valderrama, Elisa</a:t>
            </a:r>
            <a:r>
              <a:rPr lang="en-US" sz="4087" i="1" baseline="30000" dirty="0">
                <a:solidFill>
                  <a:schemeClr val="tx2"/>
                </a:solidFill>
              </a:rPr>
              <a:t>1</a:t>
            </a:r>
            <a:r>
              <a:rPr lang="en-US" sz="4087" i="1" dirty="0">
                <a:solidFill>
                  <a:schemeClr val="tx2"/>
                </a:solidFill>
              </a:rPr>
              <a:t>; García, David</a:t>
            </a:r>
            <a:r>
              <a:rPr lang="en-US" sz="4087" i="1" baseline="30000" dirty="0">
                <a:solidFill>
                  <a:schemeClr val="tx2"/>
                </a:solidFill>
              </a:rPr>
              <a:t>1</a:t>
            </a:r>
            <a:r>
              <a:rPr lang="en-US" sz="4087" i="1" dirty="0">
                <a:solidFill>
                  <a:schemeClr val="tx2"/>
                </a:solidFill>
              </a:rPr>
              <a:t>; Nitzan, Nadav</a:t>
            </a:r>
            <a:r>
              <a:rPr lang="en-US" sz="4087" i="1" baseline="30000" dirty="0">
                <a:solidFill>
                  <a:schemeClr val="tx2"/>
                </a:solidFill>
              </a:rPr>
              <a:t>2</a:t>
            </a:r>
            <a:r>
              <a:rPr lang="en-US" sz="4087" i="1" dirty="0">
                <a:solidFill>
                  <a:schemeClr val="tx2"/>
                </a:solidFill>
              </a:rPr>
              <a:t>; Segal, Ester </a:t>
            </a:r>
            <a:r>
              <a:rPr lang="en-US" sz="4087" i="1" baseline="30000" dirty="0">
                <a:solidFill>
                  <a:schemeClr val="tx2"/>
                </a:solidFill>
              </a:rPr>
              <a:t>2</a:t>
            </a:r>
            <a:r>
              <a:rPr lang="en-US" sz="4087" i="1" dirty="0">
                <a:solidFill>
                  <a:schemeClr val="tx2"/>
                </a:solidFill>
              </a:rPr>
              <a:t>.</a:t>
            </a:r>
            <a:endParaRPr lang="nl-NL" sz="4087" i="1" dirty="0">
              <a:solidFill>
                <a:schemeClr val="tx2"/>
              </a:solidFill>
            </a:endParaRPr>
          </a:p>
        </p:txBody>
      </p:sp>
      <p:sp>
        <p:nvSpPr>
          <p:cNvPr id="4" name="TextBox 4">
            <a:extLst>
              <a:ext uri="{FF2B5EF4-FFF2-40B4-BE49-F238E27FC236}">
                <a16:creationId xmlns:a16="http://schemas.microsoft.com/office/drawing/2014/main" id="{95D1C2FA-6C98-48BF-BF9C-FFF279F700A2}"/>
              </a:ext>
            </a:extLst>
          </p:cNvPr>
          <p:cNvSpPr txBox="1"/>
          <p:nvPr/>
        </p:nvSpPr>
        <p:spPr>
          <a:xfrm>
            <a:off x="2608763" y="5817804"/>
            <a:ext cx="19534108" cy="931024"/>
          </a:xfrm>
          <a:prstGeom prst="rect">
            <a:avLst/>
          </a:prstGeom>
          <a:noFill/>
        </p:spPr>
        <p:txBody>
          <a:bodyPr wrap="square" rtlCol="0">
            <a:spAutoFit/>
          </a:bodyPr>
          <a:lstStyle/>
          <a:p>
            <a:pPr algn="ctr"/>
            <a:r>
              <a:rPr lang="en-US" sz="2725" b="1" baseline="30000" dirty="0"/>
              <a:t>1 </a:t>
            </a:r>
            <a:r>
              <a:rPr lang="en-US" sz="2725" dirty="0"/>
              <a:t>Centro </a:t>
            </a:r>
            <a:r>
              <a:rPr lang="en-US" sz="2725" dirty="0" err="1"/>
              <a:t>Tecnológico</a:t>
            </a:r>
            <a:r>
              <a:rPr lang="en-US" sz="2725" dirty="0"/>
              <a:t> </a:t>
            </a:r>
            <a:r>
              <a:rPr lang="en-US" sz="2725" dirty="0" err="1"/>
              <a:t>Agroalimentario</a:t>
            </a:r>
            <a:r>
              <a:rPr lang="en-US" sz="2725" dirty="0"/>
              <a:t> </a:t>
            </a:r>
            <a:r>
              <a:rPr lang="en-US" sz="2725" dirty="0" err="1"/>
              <a:t>Ctic</a:t>
            </a:r>
            <a:r>
              <a:rPr lang="en-US" sz="2725" dirty="0"/>
              <a:t> </a:t>
            </a:r>
            <a:r>
              <a:rPr lang="en-US" sz="2725" dirty="0" err="1"/>
              <a:t>Cita</a:t>
            </a:r>
            <a:r>
              <a:rPr lang="en-US" sz="2725" dirty="0"/>
              <a:t>, </a:t>
            </a:r>
            <a:r>
              <a:rPr lang="en-US" sz="2725" dirty="0" err="1"/>
              <a:t>Ctra</a:t>
            </a:r>
            <a:r>
              <a:rPr lang="en-US" sz="2725" dirty="0"/>
              <a:t>. Nacional 120, Km 22.8, 26315 Alesón, La Rioja, </a:t>
            </a:r>
            <a:r>
              <a:rPr lang="en-US" sz="2725" dirty="0" err="1"/>
              <a:t>España</a:t>
            </a:r>
            <a:endParaRPr lang="da-DK" sz="2725" dirty="0"/>
          </a:p>
          <a:p>
            <a:pPr algn="ctr"/>
            <a:r>
              <a:rPr lang="en-US" sz="2725" b="1" baseline="30000" dirty="0"/>
              <a:t>2 </a:t>
            </a:r>
            <a:r>
              <a:rPr lang="en-US" sz="2725" dirty="0"/>
              <a:t>Dept. of Biotechnology &amp; Food Engineering,</a:t>
            </a:r>
            <a:r>
              <a:rPr lang="en-US" sz="2725" dirty="0">
                <a:solidFill>
                  <a:srgbClr val="FF0000"/>
                </a:solidFill>
              </a:rPr>
              <a:t> </a:t>
            </a:r>
            <a:r>
              <a:rPr lang="en-US" sz="2725" dirty="0"/>
              <a:t>Technion - Israel Institute of Technology, Haifa 3200003, Israel</a:t>
            </a:r>
            <a:endParaRPr lang="da-DK" sz="2725" dirty="0"/>
          </a:p>
        </p:txBody>
      </p:sp>
      <p:pic>
        <p:nvPicPr>
          <p:cNvPr id="5" name="Picture 31">
            <a:extLst>
              <a:ext uri="{FF2B5EF4-FFF2-40B4-BE49-F238E27FC236}">
                <a16:creationId xmlns:a16="http://schemas.microsoft.com/office/drawing/2014/main" id="{8B8ABEA7-C053-3B46-9E82-65C020F0B861}"/>
              </a:ext>
            </a:extLst>
          </p:cNvPr>
          <p:cNvPicPr>
            <a:picLocks noChangeAspect="1"/>
          </p:cNvPicPr>
          <p:nvPr/>
        </p:nvPicPr>
        <p:blipFill>
          <a:blip r:embed="rId2"/>
          <a:stretch>
            <a:fillRect/>
          </a:stretch>
        </p:blipFill>
        <p:spPr>
          <a:xfrm>
            <a:off x="19502854" y="829607"/>
            <a:ext cx="2885793" cy="1169032"/>
          </a:xfrm>
          <a:prstGeom prst="rect">
            <a:avLst/>
          </a:prstGeom>
        </p:spPr>
      </p:pic>
      <p:pic>
        <p:nvPicPr>
          <p:cNvPr id="6" name="Imagen 5">
            <a:extLst>
              <a:ext uri="{FF2B5EF4-FFF2-40B4-BE49-F238E27FC236}">
                <a16:creationId xmlns:a16="http://schemas.microsoft.com/office/drawing/2014/main" id="{9DCA142B-38E1-454A-8B5D-137A9DCBA809}"/>
              </a:ext>
            </a:extLst>
          </p:cNvPr>
          <p:cNvPicPr>
            <a:picLocks noChangeAspect="1"/>
          </p:cNvPicPr>
          <p:nvPr/>
        </p:nvPicPr>
        <p:blipFill rotWithShape="1">
          <a:blip r:embed="rId3">
            <a:extLst>
              <a:ext uri="{28A0092B-C50C-407E-A947-70E740481C1C}">
                <a14:useLocalDpi xmlns:a14="http://schemas.microsoft.com/office/drawing/2010/main" val="0"/>
              </a:ext>
            </a:extLst>
          </a:blip>
          <a:srcRect l="5486" t="16959" r="4990" b="13409"/>
          <a:stretch/>
        </p:blipFill>
        <p:spPr>
          <a:xfrm>
            <a:off x="3107873" y="553358"/>
            <a:ext cx="5220797" cy="1794649"/>
          </a:xfrm>
          <a:prstGeom prst="rect">
            <a:avLst/>
          </a:prstGeom>
        </p:spPr>
      </p:pic>
      <p:sp>
        <p:nvSpPr>
          <p:cNvPr id="7" name="Tijdelijke aanduiding voor tekst 13">
            <a:extLst>
              <a:ext uri="{FF2B5EF4-FFF2-40B4-BE49-F238E27FC236}">
                <a16:creationId xmlns:a16="http://schemas.microsoft.com/office/drawing/2014/main" id="{6D3D666C-6516-47F4-9E2D-C6D2CC9143A4}"/>
              </a:ext>
            </a:extLst>
          </p:cNvPr>
          <p:cNvSpPr txBox="1">
            <a:spLocks/>
          </p:cNvSpPr>
          <p:nvPr/>
        </p:nvSpPr>
        <p:spPr>
          <a:xfrm>
            <a:off x="2623696" y="7052221"/>
            <a:ext cx="9004905" cy="674879"/>
          </a:xfrm>
          <a:prstGeom prst="rect">
            <a:avLst/>
          </a:prstGeom>
          <a:noFill/>
          <a:ln>
            <a:noFill/>
          </a:ln>
        </p:spPr>
        <p:txBody>
          <a:bodyPr lIns="0" tIns="299743"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179"/>
              </a:lnSpc>
              <a:spcBef>
                <a:spcPts val="0"/>
              </a:spcBef>
              <a:buNone/>
            </a:pPr>
            <a:r>
              <a:rPr lang="nl-NL" sz="4087" b="1" dirty="0" err="1">
                <a:solidFill>
                  <a:srgbClr val="2F529F"/>
                </a:solidFill>
                <a:latin typeface="Tahoma" panose="020B0604030504040204" pitchFamily="34" charset="0"/>
                <a:ea typeface="Tahoma" panose="020B0604030504040204" pitchFamily="34" charset="0"/>
                <a:cs typeface="Tahoma" panose="020B0604030504040204" pitchFamily="34" charset="0"/>
              </a:rPr>
              <a:t>Introduction</a:t>
            </a:r>
            <a:endParaRPr lang="nl-NL" sz="4087" b="1" dirty="0">
              <a:solidFill>
                <a:srgbClr val="2F529F"/>
              </a:solidFill>
              <a:latin typeface="Tahoma" panose="020B0604030504040204" pitchFamily="34" charset="0"/>
              <a:ea typeface="Tahoma" panose="020B0604030504040204" pitchFamily="34" charset="0"/>
              <a:cs typeface="Tahoma" panose="020B0604030504040204" pitchFamily="34" charset="0"/>
            </a:endParaRPr>
          </a:p>
        </p:txBody>
      </p:sp>
      <p:sp>
        <p:nvSpPr>
          <p:cNvPr id="8" name="Tijdelijke aanduiding voor tekst 14">
            <a:extLst>
              <a:ext uri="{FF2B5EF4-FFF2-40B4-BE49-F238E27FC236}">
                <a16:creationId xmlns:a16="http://schemas.microsoft.com/office/drawing/2014/main" id="{64DEA0EA-7616-4461-B150-96F84A8D7A3A}"/>
              </a:ext>
            </a:extLst>
          </p:cNvPr>
          <p:cNvSpPr txBox="1">
            <a:spLocks/>
          </p:cNvSpPr>
          <p:nvPr/>
        </p:nvSpPr>
        <p:spPr>
          <a:xfrm>
            <a:off x="2623189" y="7846617"/>
            <a:ext cx="9197652" cy="5535361"/>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Market demands for products with increased shelf life to allow their long-distance exports, while meeting the requirement of consumers to reduce additives in food products, has stimulated the development of  new food preservation technologies. In particular, active food packaging containing natural antimicrobials, such as essential oils, encapsulated within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Halloysite</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nanotubes (HNTs)  has been developed as an alternative strategy to extend  shelf life. </a:t>
            </a:r>
          </a:p>
          <a:p>
            <a:pPr marL="0" indent="0" algn="just">
              <a:buNone/>
            </a:pP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Herein, we present the effect of antimicrobial nanocomposites films, based on polyethylene compounded with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carvacrol</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-loaded HNTs, on the shelf life of bread and fresh cherries.</a:t>
            </a:r>
          </a:p>
        </p:txBody>
      </p:sp>
      <p:sp>
        <p:nvSpPr>
          <p:cNvPr id="9" name="Tijdelijke aanduiding voor tekst 19">
            <a:extLst>
              <a:ext uri="{FF2B5EF4-FFF2-40B4-BE49-F238E27FC236}">
                <a16:creationId xmlns:a16="http://schemas.microsoft.com/office/drawing/2014/main" id="{3350D575-976D-43D5-93CB-38FD7C99CD20}"/>
              </a:ext>
            </a:extLst>
          </p:cNvPr>
          <p:cNvSpPr txBox="1">
            <a:spLocks/>
          </p:cNvSpPr>
          <p:nvPr/>
        </p:nvSpPr>
        <p:spPr>
          <a:xfrm>
            <a:off x="12554600" y="7845725"/>
            <a:ext cx="10289955" cy="8890126"/>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In the cherries’ case, as a fresh product, the packaging film was be micro-perforated to balance product respiration. Therefore, the cherries were packed in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microperforated</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carvacrol</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(0.7%)-containing film  and a commercial film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microperforated</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bioriented</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polypropylene) and stored at 2ºC for two weeks and then transferred to room temperature (20ºC) for 4 days.</a:t>
            </a:r>
            <a:endParaRPr lang="es-E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The samples were visually analyzed to analyze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mould</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growth with a diameter of ≥1 mm and the growth time. Each test was repeated 3 times.</a:t>
            </a:r>
            <a:endParaRPr lang="es-E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0" name="Tijdelijke aanduiding voor tekst 13">
            <a:extLst>
              <a:ext uri="{FF2B5EF4-FFF2-40B4-BE49-F238E27FC236}">
                <a16:creationId xmlns:a16="http://schemas.microsoft.com/office/drawing/2014/main" id="{23481A6C-F6A2-4CF6-B6ED-98C304E89C96}"/>
              </a:ext>
            </a:extLst>
          </p:cNvPr>
          <p:cNvSpPr txBox="1">
            <a:spLocks/>
          </p:cNvSpPr>
          <p:nvPr/>
        </p:nvSpPr>
        <p:spPr>
          <a:xfrm>
            <a:off x="2726261" y="21952376"/>
            <a:ext cx="9120259" cy="674879"/>
          </a:xfrm>
          <a:prstGeom prst="rect">
            <a:avLst/>
          </a:prstGeom>
          <a:noFill/>
          <a:ln>
            <a:noFill/>
          </a:ln>
        </p:spPr>
        <p:txBody>
          <a:bodyPr lIns="0" tIns="299743" rIns="0" bIns="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179"/>
              </a:lnSpc>
              <a:spcBef>
                <a:spcPts val="0"/>
              </a:spcBef>
              <a:buNone/>
            </a:pPr>
            <a:r>
              <a:rPr lang="nl-NL" sz="4087" b="1" dirty="0">
                <a:solidFill>
                  <a:srgbClr val="004F9F"/>
                </a:solidFill>
                <a:latin typeface="Tahoma" panose="020B0604030504040204" pitchFamily="34" charset="0"/>
                <a:ea typeface="Tahoma" panose="020B0604030504040204" pitchFamily="34" charset="0"/>
                <a:cs typeface="Tahoma" panose="020B0604030504040204" pitchFamily="34" charset="0"/>
              </a:rPr>
              <a:t>Methods</a:t>
            </a:r>
          </a:p>
        </p:txBody>
      </p:sp>
      <p:pic>
        <p:nvPicPr>
          <p:cNvPr id="13" name="Picture 7">
            <a:extLst>
              <a:ext uri="{FF2B5EF4-FFF2-40B4-BE49-F238E27FC236}">
                <a16:creationId xmlns:a16="http://schemas.microsoft.com/office/drawing/2014/main" id="{36E43210-2082-FA4D-906C-10E4D3D85E86}"/>
              </a:ext>
            </a:extLst>
          </p:cNvPr>
          <p:cNvPicPr>
            <a:picLocks noChangeAspect="1"/>
          </p:cNvPicPr>
          <p:nvPr/>
        </p:nvPicPr>
        <p:blipFill>
          <a:blip r:embed="rId4"/>
          <a:stretch>
            <a:fillRect/>
          </a:stretch>
        </p:blipFill>
        <p:spPr>
          <a:xfrm>
            <a:off x="4566370" y="25666397"/>
            <a:ext cx="4909658" cy="4909658"/>
          </a:xfrm>
          <a:prstGeom prst="rect">
            <a:avLst/>
          </a:prstGeom>
        </p:spPr>
      </p:pic>
      <p:pic>
        <p:nvPicPr>
          <p:cNvPr id="14" name="Picture 16">
            <a:extLst>
              <a:ext uri="{FF2B5EF4-FFF2-40B4-BE49-F238E27FC236}">
                <a16:creationId xmlns:a16="http://schemas.microsoft.com/office/drawing/2014/main" id="{306AC4BB-C7B0-5841-B537-9346D2C7D242}"/>
              </a:ext>
            </a:extLst>
          </p:cNvPr>
          <p:cNvPicPr>
            <a:picLocks noChangeAspect="1"/>
          </p:cNvPicPr>
          <p:nvPr/>
        </p:nvPicPr>
        <p:blipFill>
          <a:blip r:embed="rId5"/>
          <a:stretch>
            <a:fillRect/>
          </a:stretch>
        </p:blipFill>
        <p:spPr>
          <a:xfrm>
            <a:off x="3357454" y="16236907"/>
            <a:ext cx="7327489" cy="4644404"/>
          </a:xfrm>
          <a:prstGeom prst="rect">
            <a:avLst/>
          </a:prstGeom>
        </p:spPr>
      </p:pic>
      <p:sp>
        <p:nvSpPr>
          <p:cNvPr id="15" name="Tijdelijke aanduiding voor tekst 19">
            <a:extLst>
              <a:ext uri="{FF2B5EF4-FFF2-40B4-BE49-F238E27FC236}">
                <a16:creationId xmlns:a16="http://schemas.microsoft.com/office/drawing/2014/main" id="{3350D575-976D-43D5-93CB-38FD7C99CD20}"/>
              </a:ext>
            </a:extLst>
          </p:cNvPr>
          <p:cNvSpPr txBox="1">
            <a:spLocks/>
          </p:cNvSpPr>
          <p:nvPr/>
        </p:nvSpPr>
        <p:spPr>
          <a:xfrm>
            <a:off x="2623696" y="14219231"/>
            <a:ext cx="9197145" cy="209672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2725" dirty="0">
                <a:solidFill>
                  <a:srgbClr val="292929"/>
                </a:solidFill>
                <a:latin typeface="Tahoma" panose="020B0604030504040204" pitchFamily="34" charset="0"/>
                <a:ea typeface="Tahoma" panose="020B0604030504040204" pitchFamily="34" charset="0"/>
                <a:cs typeface="Tahoma" panose="020B0604030504040204" pitchFamily="34" charset="0"/>
              </a:rPr>
              <a:t>To investigate the effect of an active packaging film </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containing the encapsulated natural antimicrobial,  carvacrol, in Halloysite Nanotubes (Figure 1)</a:t>
            </a:r>
            <a:r>
              <a:rPr lang="en-US" sz="2725" baseline="30000" dirty="0">
                <a:solidFill>
                  <a:schemeClr val="tx2"/>
                </a:solidFill>
                <a:latin typeface="Tahoma" panose="020B0604030504040204" pitchFamily="34" charset="0"/>
                <a:ea typeface="Tahoma" panose="020B0604030504040204" pitchFamily="34" charset="0"/>
                <a:cs typeface="Tahoma" panose="020B0604030504040204" pitchFamily="34" charset="0"/>
              </a:rPr>
              <a:t>1</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2725"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725" dirty="0">
                <a:solidFill>
                  <a:srgbClr val="292929"/>
                </a:solidFill>
                <a:latin typeface="Tahoma" panose="020B0604030504040204" pitchFamily="34" charset="0"/>
                <a:ea typeface="Tahoma" panose="020B0604030504040204" pitchFamily="34" charset="0"/>
                <a:cs typeface="Tahoma" panose="020B0604030504040204" pitchFamily="34" charset="0"/>
              </a:rPr>
              <a:t>as an alternative strategy for extending the shelf-life of cheese and bread. </a:t>
            </a:r>
          </a:p>
        </p:txBody>
      </p:sp>
      <p:sp>
        <p:nvSpPr>
          <p:cNvPr id="16" name="Tijdelijke aanduiding voor tekst 13">
            <a:extLst>
              <a:ext uri="{FF2B5EF4-FFF2-40B4-BE49-F238E27FC236}">
                <a16:creationId xmlns:a16="http://schemas.microsoft.com/office/drawing/2014/main" id="{23481A6C-F6A2-4CF6-B6ED-98C304E89C96}"/>
              </a:ext>
            </a:extLst>
          </p:cNvPr>
          <p:cNvSpPr txBox="1">
            <a:spLocks/>
          </p:cNvSpPr>
          <p:nvPr/>
        </p:nvSpPr>
        <p:spPr>
          <a:xfrm>
            <a:off x="2623696" y="13427191"/>
            <a:ext cx="9120259" cy="674879"/>
          </a:xfrm>
          <a:prstGeom prst="rect">
            <a:avLst/>
          </a:prstGeom>
          <a:noFill/>
          <a:ln>
            <a:noFill/>
          </a:ln>
        </p:spPr>
        <p:txBody>
          <a:bodyPr lIns="0" tIns="299743" rIns="0" bIns="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179"/>
              </a:lnSpc>
              <a:spcBef>
                <a:spcPts val="0"/>
              </a:spcBef>
              <a:buNone/>
            </a:pPr>
            <a:r>
              <a:rPr lang="nl-NL" sz="4087" b="1" dirty="0" err="1">
                <a:solidFill>
                  <a:srgbClr val="004F9F"/>
                </a:solidFill>
                <a:latin typeface="Tahoma" panose="020B0604030504040204" pitchFamily="34" charset="0"/>
                <a:ea typeface="Tahoma" panose="020B0604030504040204" pitchFamily="34" charset="0"/>
                <a:cs typeface="Tahoma" panose="020B0604030504040204" pitchFamily="34" charset="0"/>
              </a:rPr>
              <a:t>Aim</a:t>
            </a:r>
            <a:endParaRPr lang="nl-NL" sz="4087" b="1" dirty="0">
              <a:solidFill>
                <a:srgbClr val="004F9F"/>
              </a:solidFill>
              <a:latin typeface="Tahoma" panose="020B0604030504040204" pitchFamily="34" charset="0"/>
              <a:ea typeface="Tahoma" panose="020B0604030504040204" pitchFamily="34" charset="0"/>
              <a:cs typeface="Tahoma" panose="020B0604030504040204" pitchFamily="34" charset="0"/>
            </a:endParaRPr>
          </a:p>
        </p:txBody>
      </p:sp>
      <p:sp>
        <p:nvSpPr>
          <p:cNvPr id="17" name="Tijdelijke aanduiding voor tekst 20">
            <a:extLst>
              <a:ext uri="{FF2B5EF4-FFF2-40B4-BE49-F238E27FC236}">
                <a16:creationId xmlns:a16="http://schemas.microsoft.com/office/drawing/2014/main" id="{E9ABD5F3-3E01-E54F-8607-6FFBDC9D5711}"/>
              </a:ext>
            </a:extLst>
          </p:cNvPr>
          <p:cNvSpPr txBox="1">
            <a:spLocks/>
          </p:cNvSpPr>
          <p:nvPr/>
        </p:nvSpPr>
        <p:spPr>
          <a:xfrm>
            <a:off x="2661228" y="20948803"/>
            <a:ext cx="9174545" cy="65223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119" b="1" dirty="0">
                <a:solidFill>
                  <a:srgbClr val="292929"/>
                </a:solidFill>
                <a:latin typeface="Tahoma" panose="020B0604030504040204" pitchFamily="34" charset="0"/>
                <a:ea typeface="Tahoma" panose="020B0604030504040204" pitchFamily="34" charset="0"/>
                <a:cs typeface="Tahoma" panose="020B0604030504040204" pitchFamily="34" charset="0"/>
              </a:rPr>
              <a:t>Figure 1. </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Preparation of active </a:t>
            </a:r>
            <a:r>
              <a:rPr lang="en-US" sz="2119" dirty="0" err="1">
                <a:solidFill>
                  <a:srgbClr val="292929"/>
                </a:solidFill>
                <a:latin typeface="Tahoma" panose="020B0604030504040204" pitchFamily="34" charset="0"/>
                <a:ea typeface="Tahoma" panose="020B0604030504040204" pitchFamily="34" charset="0"/>
                <a:cs typeface="Tahoma" panose="020B0604030504040204" pitchFamily="34" charset="0"/>
              </a:rPr>
              <a:t>NanoPack</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 film by melt compounding of carvacrol-encapsulated Halloysite nanotubes with low-density polyethylene. </a:t>
            </a:r>
          </a:p>
        </p:txBody>
      </p:sp>
      <p:sp>
        <p:nvSpPr>
          <p:cNvPr id="19" name="Rectángulo 18"/>
          <p:cNvSpPr/>
          <p:nvPr/>
        </p:nvSpPr>
        <p:spPr>
          <a:xfrm>
            <a:off x="2567715" y="22627254"/>
            <a:ext cx="9253126" cy="3027752"/>
          </a:xfrm>
          <a:prstGeom prst="rect">
            <a:avLst/>
          </a:prstGeom>
        </p:spPr>
        <p:txBody>
          <a:bodyPr wrap="square">
            <a:spAutoFit/>
          </a:bodyPr>
          <a:lstStyle/>
          <a:p>
            <a:pPr algn="just"/>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A preservative-free bread was inoculated by spraying with a cocktail of three </a:t>
            </a:r>
            <a:r>
              <a:rPr lang="en-US" sz="2725" i="1" dirty="0" err="1">
                <a:solidFill>
                  <a:schemeClr val="tx2"/>
                </a:solidFill>
                <a:latin typeface="Tahoma" panose="020B0604030504040204" pitchFamily="34" charset="0"/>
                <a:ea typeface="Tahoma" panose="020B0604030504040204" pitchFamily="34" charset="0"/>
                <a:cs typeface="Tahoma" panose="020B0604030504040204" pitchFamily="34" charset="0"/>
              </a:rPr>
              <a:t>Penicillium</a:t>
            </a:r>
            <a:r>
              <a:rPr lang="en-US" sz="2725" i="1" dirty="0">
                <a:solidFill>
                  <a:schemeClr val="tx2"/>
                </a:solidFill>
                <a:latin typeface="Tahoma" panose="020B0604030504040204" pitchFamily="34" charset="0"/>
                <a:ea typeface="Tahoma" panose="020B0604030504040204" pitchFamily="34" charset="0"/>
                <a:cs typeface="Tahoma" panose="020B0604030504040204" pitchFamily="34" charset="0"/>
              </a:rPr>
              <a:t> commune</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strains in a ratio of 1:1.1 with a final concentration of 100 conidia/g of bread. The loaves were individually packaged with the active </a:t>
            </a:r>
            <a:r>
              <a:rPr lang="en-US" sz="2725" dirty="0" err="1">
                <a:solidFill>
                  <a:schemeClr val="tx2"/>
                </a:solidFill>
                <a:latin typeface="Tahoma" panose="020B0604030504040204" pitchFamily="34" charset="0"/>
                <a:ea typeface="Tahoma" panose="020B0604030504040204" pitchFamily="34" charset="0"/>
                <a:cs typeface="Tahoma" panose="020B0604030504040204" pitchFamily="34" charset="0"/>
              </a:rPr>
              <a:t>carvacrol</a:t>
            </a: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 (0.7%)-containing film  and a commercial control film (polypropylene bags). The packaged loaves were stored at 20ºC and analyzed over time.</a:t>
            </a:r>
          </a:p>
        </p:txBody>
      </p:sp>
      <p:sp>
        <p:nvSpPr>
          <p:cNvPr id="20" name="Tijdelijke aanduiding voor tekst 15">
            <a:extLst>
              <a:ext uri="{FF2B5EF4-FFF2-40B4-BE49-F238E27FC236}">
                <a16:creationId xmlns:a16="http://schemas.microsoft.com/office/drawing/2014/main" id="{DAB35E14-9A13-45FC-95AD-B8617D2FE4FB}"/>
              </a:ext>
            </a:extLst>
          </p:cNvPr>
          <p:cNvSpPr txBox="1">
            <a:spLocks/>
          </p:cNvSpPr>
          <p:nvPr/>
        </p:nvSpPr>
        <p:spPr>
          <a:xfrm>
            <a:off x="12546522" y="17082528"/>
            <a:ext cx="9060495" cy="674879"/>
          </a:xfrm>
          <a:prstGeom prst="rect">
            <a:avLst/>
          </a:prstGeom>
          <a:noFill/>
          <a:ln>
            <a:noFill/>
          </a:ln>
        </p:spPr>
        <p:txBody>
          <a:bodyPr lIns="0" tIns="299743" rIns="0" bIns="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179"/>
              </a:lnSpc>
              <a:spcBef>
                <a:spcPts val="0"/>
              </a:spcBef>
              <a:buNone/>
            </a:pPr>
            <a:r>
              <a:rPr lang="nl-NL" sz="4087" b="1" dirty="0" err="1">
                <a:solidFill>
                  <a:srgbClr val="004F9F"/>
                </a:solidFill>
                <a:latin typeface="Tahoma" panose="020B0604030504040204" pitchFamily="34" charset="0"/>
                <a:ea typeface="Tahoma" panose="020B0604030504040204" pitchFamily="34" charset="0"/>
                <a:cs typeface="Tahoma" panose="020B0604030504040204" pitchFamily="34" charset="0"/>
              </a:rPr>
              <a:t>Results</a:t>
            </a:r>
            <a:endParaRPr lang="nl-NL" sz="4087" b="1" dirty="0">
              <a:solidFill>
                <a:srgbClr val="004F9F"/>
              </a:solidFill>
              <a:latin typeface="Tahoma" panose="020B0604030504040204" pitchFamily="34" charset="0"/>
              <a:ea typeface="Tahoma" panose="020B0604030504040204" pitchFamily="34" charset="0"/>
              <a:cs typeface="Tahoma" panose="020B0604030504040204" pitchFamily="34" charset="0"/>
            </a:endParaRPr>
          </a:p>
        </p:txBody>
      </p:sp>
      <p:sp>
        <p:nvSpPr>
          <p:cNvPr id="21" name="Tijdelijke aanduiding voor tekst 16">
            <a:extLst>
              <a:ext uri="{FF2B5EF4-FFF2-40B4-BE49-F238E27FC236}">
                <a16:creationId xmlns:a16="http://schemas.microsoft.com/office/drawing/2014/main" id="{F3D1769A-14F5-4441-B207-CA05DB4BDDA0}"/>
              </a:ext>
            </a:extLst>
          </p:cNvPr>
          <p:cNvSpPr txBox="1">
            <a:spLocks/>
          </p:cNvSpPr>
          <p:nvPr/>
        </p:nvSpPr>
        <p:spPr>
          <a:xfrm>
            <a:off x="12579223" y="17872252"/>
            <a:ext cx="10152562" cy="4361194"/>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The shelf life obtained from inoculated samples of bread packed in active film was 14 days, compared to only 8 days in the control package. Non-inoculated bread loaves, packed in the active films,  had a shelf life of 20 days, compared to 11 days in the control. Thus, the shelf life of bread in active packaging is 45 % longer than that of bread in conventional packaging.</a:t>
            </a:r>
          </a:p>
          <a:p>
            <a:pPr marL="0" indent="0" algn="just">
              <a:buNone/>
            </a:pPr>
            <a:endParaRPr lang="en-US" sz="27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2725" dirty="0">
                <a:solidFill>
                  <a:schemeClr val="tx2"/>
                </a:solidFill>
                <a:latin typeface="Tahoma" panose="020B0604030504040204" pitchFamily="34" charset="0"/>
                <a:ea typeface="Tahoma" panose="020B0604030504040204" pitchFamily="34" charset="0"/>
                <a:cs typeface="Tahoma" panose="020B0604030504040204" pitchFamily="34" charset="0"/>
              </a:rPr>
              <a:t>For cherries, we found that their packaging in the active antimicrobial films has increased their shelf life by two days, which means an added value of 40 % increase in selling time.</a:t>
            </a:r>
          </a:p>
        </p:txBody>
      </p:sp>
      <p:sp>
        <p:nvSpPr>
          <p:cNvPr id="22" name="Tijdelijke aanduiding voor tekst 15">
            <a:extLst>
              <a:ext uri="{FF2B5EF4-FFF2-40B4-BE49-F238E27FC236}">
                <a16:creationId xmlns:a16="http://schemas.microsoft.com/office/drawing/2014/main" id="{83EAC6B3-B24D-480F-901C-BDE347FF6E0B}"/>
              </a:ext>
            </a:extLst>
          </p:cNvPr>
          <p:cNvSpPr txBox="1">
            <a:spLocks/>
          </p:cNvSpPr>
          <p:nvPr/>
        </p:nvSpPr>
        <p:spPr>
          <a:xfrm>
            <a:off x="12554600" y="26842519"/>
            <a:ext cx="3740043" cy="838671"/>
          </a:xfrm>
          <a:prstGeom prst="rect">
            <a:avLst/>
          </a:prstGeom>
          <a:noFill/>
          <a:ln>
            <a:noFill/>
          </a:ln>
        </p:spPr>
        <p:txBody>
          <a:bodyPr lIns="0" tIns="299743" rIns="0" bIns="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179"/>
              </a:lnSpc>
              <a:spcBef>
                <a:spcPts val="0"/>
              </a:spcBef>
              <a:buNone/>
            </a:pPr>
            <a:r>
              <a:rPr lang="nl-NL" sz="4087" b="1" dirty="0" err="1">
                <a:latin typeface="Tahoma" panose="020B0604030504040204" pitchFamily="34" charset="0"/>
                <a:ea typeface="Tahoma" panose="020B0604030504040204" pitchFamily="34" charset="0"/>
                <a:cs typeface="Tahoma" panose="020B0604030504040204" pitchFamily="34" charset="0"/>
              </a:rPr>
              <a:t>Significance</a:t>
            </a:r>
            <a:r>
              <a:rPr lang="nl-NL" sz="4087" b="1" dirty="0">
                <a:latin typeface="Tahoma" panose="020B0604030504040204" pitchFamily="34" charset="0"/>
                <a:ea typeface="Tahoma" panose="020B0604030504040204" pitchFamily="34" charset="0"/>
                <a:cs typeface="Tahoma" panose="020B0604030504040204" pitchFamily="34" charset="0"/>
              </a:rPr>
              <a:t> </a:t>
            </a:r>
          </a:p>
        </p:txBody>
      </p:sp>
      <p:sp>
        <p:nvSpPr>
          <p:cNvPr id="23" name="Tijdelijke aanduiding voor tekst 16">
            <a:extLst>
              <a:ext uri="{FF2B5EF4-FFF2-40B4-BE49-F238E27FC236}">
                <a16:creationId xmlns:a16="http://schemas.microsoft.com/office/drawing/2014/main" id="{8951AD75-88CF-4CC6-82B2-9AECD766712C}"/>
              </a:ext>
            </a:extLst>
          </p:cNvPr>
          <p:cNvSpPr txBox="1">
            <a:spLocks/>
          </p:cNvSpPr>
          <p:nvPr/>
        </p:nvSpPr>
        <p:spPr>
          <a:xfrm>
            <a:off x="12554600" y="27864290"/>
            <a:ext cx="10177186" cy="838691"/>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2725" dirty="0">
                <a:solidFill>
                  <a:srgbClr val="292929"/>
                </a:solidFill>
                <a:latin typeface="Tahoma" panose="020B0604030504040204" pitchFamily="34" charset="0"/>
                <a:ea typeface="Tahoma" panose="020B0604030504040204" pitchFamily="34" charset="0"/>
                <a:cs typeface="Tahoma" panose="020B0604030504040204" pitchFamily="34" charset="0"/>
              </a:rPr>
              <a:t>The use of active packaging containing carvacrol can significantly extend the shelf life of bread &amp; cherries.</a:t>
            </a:r>
          </a:p>
        </p:txBody>
      </p:sp>
      <p:sp>
        <p:nvSpPr>
          <p:cNvPr id="24" name="Tijdelijke aanduiding voor tekst 15">
            <a:extLst>
              <a:ext uri="{FF2B5EF4-FFF2-40B4-BE49-F238E27FC236}">
                <a16:creationId xmlns:a16="http://schemas.microsoft.com/office/drawing/2014/main" id="{C6583F2D-1F30-4C7C-A334-C2CB0DF2454C}"/>
              </a:ext>
            </a:extLst>
          </p:cNvPr>
          <p:cNvSpPr txBox="1">
            <a:spLocks/>
          </p:cNvSpPr>
          <p:nvPr/>
        </p:nvSpPr>
        <p:spPr>
          <a:xfrm>
            <a:off x="12528649" y="29216553"/>
            <a:ext cx="3740043" cy="605147"/>
          </a:xfrm>
          <a:prstGeom prst="rect">
            <a:avLst/>
          </a:prstGeom>
          <a:noFill/>
          <a:ln>
            <a:noFill/>
          </a:ln>
        </p:spPr>
        <p:txBody>
          <a:bodyPr lIns="0" tIns="299743" rIns="0" bIns="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179"/>
              </a:lnSpc>
              <a:spcBef>
                <a:spcPts val="0"/>
              </a:spcBef>
              <a:buNone/>
            </a:pPr>
            <a:r>
              <a:rPr lang="nl-NL" sz="2876" b="1" dirty="0" err="1">
                <a:latin typeface="Tahoma" panose="020B0604030504040204" pitchFamily="34" charset="0"/>
                <a:ea typeface="Tahoma" panose="020B0604030504040204" pitchFamily="34" charset="0"/>
                <a:cs typeface="Tahoma" panose="020B0604030504040204" pitchFamily="34" charset="0"/>
              </a:rPr>
              <a:t>References</a:t>
            </a:r>
            <a:endParaRPr lang="nl-NL" sz="2876" b="1" dirty="0">
              <a:latin typeface="Tahoma" panose="020B0604030504040204" pitchFamily="34" charset="0"/>
              <a:ea typeface="Tahoma" panose="020B0604030504040204" pitchFamily="34" charset="0"/>
              <a:cs typeface="Tahoma" panose="020B0604030504040204" pitchFamily="34" charset="0"/>
            </a:endParaRPr>
          </a:p>
        </p:txBody>
      </p:sp>
      <p:sp>
        <p:nvSpPr>
          <p:cNvPr id="25" name="Tijdelijke aanduiding voor tekst 16">
            <a:extLst>
              <a:ext uri="{FF2B5EF4-FFF2-40B4-BE49-F238E27FC236}">
                <a16:creationId xmlns:a16="http://schemas.microsoft.com/office/drawing/2014/main" id="{C3C752A8-3C21-4F68-8521-C7155CBC256A}"/>
              </a:ext>
            </a:extLst>
          </p:cNvPr>
          <p:cNvSpPr txBox="1">
            <a:spLocks/>
          </p:cNvSpPr>
          <p:nvPr/>
        </p:nvSpPr>
        <p:spPr>
          <a:xfrm>
            <a:off x="12528649" y="30168504"/>
            <a:ext cx="10315906" cy="65223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119" dirty="0"/>
              <a:t>( (1) Shemesh R., Krepker M., Nathan M., </a:t>
            </a:r>
            <a:r>
              <a:rPr lang="en-US" sz="2119" dirty="0" err="1"/>
              <a:t>Danin</a:t>
            </a:r>
            <a:r>
              <a:rPr lang="en-US" sz="2119" dirty="0"/>
              <a:t>-Poleg Y., </a:t>
            </a:r>
            <a:r>
              <a:rPr lang="en-US" sz="2119" dirty="0" err="1"/>
              <a:t>Banin</a:t>
            </a:r>
            <a:r>
              <a:rPr lang="en-US" sz="2119" dirty="0"/>
              <a:t> E., Kashi Y., Nitzan N., Vaxman A., Segal E., RSC Advances, 2015, 5, 87108–87117.</a:t>
            </a:r>
          </a:p>
        </p:txBody>
      </p:sp>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50105" y="10550332"/>
            <a:ext cx="4735650" cy="3551737"/>
          </a:xfrm>
          <a:prstGeom prst="rect">
            <a:avLst/>
          </a:prstGeom>
        </p:spPr>
      </p:pic>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5914" y="10541797"/>
            <a:ext cx="4747030" cy="3560273"/>
          </a:xfrm>
          <a:prstGeom prst="rect">
            <a:avLst/>
          </a:prstGeom>
        </p:spPr>
      </p:pic>
      <p:sp>
        <p:nvSpPr>
          <p:cNvPr id="28" name="Tijdelijke aanduiding voor tekst 20">
            <a:extLst>
              <a:ext uri="{FF2B5EF4-FFF2-40B4-BE49-F238E27FC236}">
                <a16:creationId xmlns:a16="http://schemas.microsoft.com/office/drawing/2014/main" id="{E9ABD5F3-3E01-E54F-8607-6FFBDC9D5711}"/>
              </a:ext>
            </a:extLst>
          </p:cNvPr>
          <p:cNvSpPr txBox="1">
            <a:spLocks/>
          </p:cNvSpPr>
          <p:nvPr/>
        </p:nvSpPr>
        <p:spPr>
          <a:xfrm>
            <a:off x="2567716" y="30500140"/>
            <a:ext cx="8446229" cy="65223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2119" b="1" dirty="0">
                <a:solidFill>
                  <a:srgbClr val="292929"/>
                </a:solidFill>
                <a:latin typeface="Tahoma" panose="020B0604030504040204" pitchFamily="34" charset="0"/>
                <a:ea typeface="Tahoma" panose="020B0604030504040204" pitchFamily="34" charset="0"/>
                <a:cs typeface="Tahoma" panose="020B0604030504040204" pitchFamily="34" charset="0"/>
              </a:rPr>
              <a:t>Figure 2. </a:t>
            </a:r>
            <a:r>
              <a:rPr lang="en-US" sz="2119" dirty="0">
                <a:solidFill>
                  <a:schemeClr val="tx2"/>
                </a:solidFill>
                <a:latin typeface="Tahoma" panose="020B0604030504040204" pitchFamily="34" charset="0"/>
                <a:ea typeface="Tahoma" panose="020B0604030504040204" pitchFamily="34" charset="0"/>
                <a:cs typeface="Tahoma" panose="020B0604030504040204" pitchFamily="34" charset="0"/>
              </a:rPr>
              <a:t>Schematic illustration of the inoculation chamber used for bread.</a:t>
            </a:r>
          </a:p>
        </p:txBody>
      </p:sp>
      <p:sp>
        <p:nvSpPr>
          <p:cNvPr id="29" name="Tijdelijke aanduiding voor tekst 20">
            <a:extLst>
              <a:ext uri="{FF2B5EF4-FFF2-40B4-BE49-F238E27FC236}">
                <a16:creationId xmlns:a16="http://schemas.microsoft.com/office/drawing/2014/main" id="{3F3A8AB9-BEB0-4572-A9D1-80C09BE757F8}"/>
              </a:ext>
            </a:extLst>
          </p:cNvPr>
          <p:cNvSpPr txBox="1">
            <a:spLocks/>
          </p:cNvSpPr>
          <p:nvPr/>
        </p:nvSpPr>
        <p:spPr>
          <a:xfrm>
            <a:off x="12943126" y="14216915"/>
            <a:ext cx="9788660" cy="65223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119" b="1" dirty="0">
                <a:solidFill>
                  <a:srgbClr val="292929"/>
                </a:solidFill>
                <a:latin typeface="Tahoma" panose="020B0604030504040204" pitchFamily="34" charset="0"/>
                <a:ea typeface="Tahoma" panose="020B0604030504040204" pitchFamily="34" charset="0"/>
                <a:cs typeface="Tahoma" panose="020B0604030504040204" pitchFamily="34" charset="0"/>
              </a:rPr>
              <a:t>Figure 3. </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Cherries packed with an active NanoPack film containing 1% </a:t>
            </a:r>
            <a:r>
              <a:rPr lang="en-US" sz="2119" dirty="0" err="1">
                <a:solidFill>
                  <a:srgbClr val="292929"/>
                </a:solidFill>
                <a:latin typeface="Tahoma" panose="020B0604030504040204" pitchFamily="34" charset="0"/>
                <a:ea typeface="Tahoma" panose="020B0604030504040204" pitchFamily="34" charset="0"/>
                <a:cs typeface="Tahoma" panose="020B0604030504040204" pitchFamily="34" charset="0"/>
              </a:rPr>
              <a:t>carvacrol</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 (right) and with a control film (left) after 18 days of storage at 2ºC and 20</a:t>
            </a:r>
            <a:r>
              <a:rPr lang="en-US" sz="2119" dirty="0">
                <a:solidFill>
                  <a:srgbClr val="292929"/>
                </a:solidFill>
                <a:latin typeface="Times New Roman" panose="02020603050405020304" pitchFamily="18" charset="0"/>
                <a:ea typeface="Tahoma" panose="020B0604030504040204" pitchFamily="34" charset="0"/>
                <a:cs typeface="Times New Roman" panose="02020603050405020304" pitchFamily="18" charset="0"/>
              </a:rPr>
              <a:t>º</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C</a:t>
            </a:r>
          </a:p>
        </p:txBody>
      </p:sp>
      <p:pic>
        <p:nvPicPr>
          <p:cNvPr id="30" name="Imagen 29"/>
          <p:cNvPicPr>
            <a:picLocks noChangeAspect="1"/>
          </p:cNvPicPr>
          <p:nvPr/>
        </p:nvPicPr>
        <p:blipFill rotWithShape="1">
          <a:blip r:embed="rId8">
            <a:extLst>
              <a:ext uri="{28A0092B-C50C-407E-A947-70E740481C1C}">
                <a14:useLocalDpi xmlns:a14="http://schemas.microsoft.com/office/drawing/2010/main" val="0"/>
              </a:ext>
            </a:extLst>
          </a:blip>
          <a:srcRect l="23827" t="4965" r="18452" b="14047"/>
          <a:stretch/>
        </p:blipFill>
        <p:spPr>
          <a:xfrm>
            <a:off x="18282580" y="22332922"/>
            <a:ext cx="3358173" cy="3533891"/>
          </a:xfrm>
          <a:prstGeom prst="rect">
            <a:avLst/>
          </a:prstGeom>
        </p:spPr>
      </p:pic>
      <p:pic>
        <p:nvPicPr>
          <p:cNvPr id="31" name="Imagen 30"/>
          <p:cNvPicPr>
            <a:picLocks noChangeAspect="1"/>
          </p:cNvPicPr>
          <p:nvPr/>
        </p:nvPicPr>
        <p:blipFill rotWithShape="1">
          <a:blip r:embed="rId9">
            <a:extLst>
              <a:ext uri="{28A0092B-C50C-407E-A947-70E740481C1C}">
                <a14:useLocalDpi xmlns:a14="http://schemas.microsoft.com/office/drawing/2010/main" val="0"/>
              </a:ext>
            </a:extLst>
          </a:blip>
          <a:srcRect l="12417" t="10782" r="20801" b="12704"/>
          <a:stretch/>
        </p:blipFill>
        <p:spPr>
          <a:xfrm>
            <a:off x="13745418" y="22348187"/>
            <a:ext cx="4101036" cy="3524005"/>
          </a:xfrm>
          <a:prstGeom prst="rect">
            <a:avLst/>
          </a:prstGeom>
        </p:spPr>
      </p:pic>
      <p:sp>
        <p:nvSpPr>
          <p:cNvPr id="32" name="Tijdelijke aanduiding voor tekst 20">
            <a:extLst>
              <a:ext uri="{FF2B5EF4-FFF2-40B4-BE49-F238E27FC236}">
                <a16:creationId xmlns:a16="http://schemas.microsoft.com/office/drawing/2014/main" id="{3F3A8AB9-BEB0-4572-A9D1-80C09BE757F8}"/>
              </a:ext>
            </a:extLst>
          </p:cNvPr>
          <p:cNvSpPr txBox="1">
            <a:spLocks/>
          </p:cNvSpPr>
          <p:nvPr/>
        </p:nvSpPr>
        <p:spPr>
          <a:xfrm>
            <a:off x="12546522" y="25950050"/>
            <a:ext cx="10185263" cy="65223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119" b="1" dirty="0">
                <a:solidFill>
                  <a:srgbClr val="292929"/>
                </a:solidFill>
                <a:latin typeface="Tahoma" panose="020B0604030504040204" pitchFamily="34" charset="0"/>
                <a:ea typeface="Tahoma" panose="020B0604030504040204" pitchFamily="34" charset="0"/>
                <a:cs typeface="Tahoma" panose="020B0604030504040204" pitchFamily="34" charset="0"/>
              </a:rPr>
              <a:t>Figure 4. Bread</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 packed with an active NanoPack film containing 1% </a:t>
            </a:r>
            <a:r>
              <a:rPr lang="en-US" sz="2119" dirty="0" err="1">
                <a:solidFill>
                  <a:srgbClr val="292929"/>
                </a:solidFill>
                <a:latin typeface="Tahoma" panose="020B0604030504040204" pitchFamily="34" charset="0"/>
                <a:ea typeface="Tahoma" panose="020B0604030504040204" pitchFamily="34" charset="0"/>
                <a:cs typeface="Tahoma" panose="020B0604030504040204" pitchFamily="34" charset="0"/>
              </a:rPr>
              <a:t>carvacrol</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 (right) and with a control film (left) after 20 days of storage at 20</a:t>
            </a:r>
            <a:r>
              <a:rPr lang="en-US" sz="2119" dirty="0">
                <a:solidFill>
                  <a:srgbClr val="292929"/>
                </a:solidFill>
                <a:latin typeface="Times New Roman" panose="02020603050405020304" pitchFamily="18" charset="0"/>
                <a:ea typeface="Tahoma" panose="020B0604030504040204" pitchFamily="34" charset="0"/>
                <a:cs typeface="Times New Roman" panose="02020603050405020304" pitchFamily="18" charset="0"/>
              </a:rPr>
              <a:t>º</a:t>
            </a:r>
            <a:r>
              <a:rPr lang="en-US" sz="2119" dirty="0">
                <a:solidFill>
                  <a:srgbClr val="292929"/>
                </a:solidFill>
                <a:latin typeface="Tahoma" panose="020B0604030504040204" pitchFamily="34" charset="0"/>
                <a:ea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352565298"/>
      </p:ext>
    </p:extLst>
  </p:cSld>
  <p:clrMapOvr>
    <a:masterClrMapping/>
  </p:clrMapOvr>
</p:sld>
</file>

<file path=ppt/theme/theme1.xml><?xml version="1.0" encoding="utf-8"?>
<a:theme xmlns:a="http://schemas.openxmlformats.org/drawingml/2006/main" name="INSIDE">
  <a:themeElements>
    <a:clrScheme name="Custom 2">
      <a:dk1>
        <a:srgbClr val="243F8C"/>
      </a:dk1>
      <a:lt1>
        <a:srgbClr val="FFFFFF"/>
      </a:lt1>
      <a:dk2>
        <a:srgbClr val="000000"/>
      </a:dk2>
      <a:lt2>
        <a:srgbClr val="35AAD9"/>
      </a:lt2>
      <a:accent1>
        <a:srgbClr val="243F8C"/>
      </a:accent1>
      <a:accent2>
        <a:srgbClr val="35AAD9"/>
      </a:accent2>
      <a:accent3>
        <a:srgbClr val="808080"/>
      </a:accent3>
      <a:accent4>
        <a:srgbClr val="EEF3E8"/>
      </a:accent4>
      <a:accent5>
        <a:srgbClr val="E9E9E9"/>
      </a:accent5>
      <a:accent6>
        <a:srgbClr val="808080"/>
      </a:accent6>
      <a:hlink>
        <a:srgbClr val="243F8C"/>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s del Proyecto" ma:contentTypeID="0x005075D3859325084D821EFFE28C12CB08" ma:contentTypeVersion="" ma:contentTypeDescription="" ma:contentTypeScope="" ma:versionID="0f9390ad2d7dbb30a6b0d87c8e32cf8e">
  <xsd:schema xmlns:xsd="http://www.w3.org/2001/XMLSchema" xmlns:p="http://schemas.microsoft.com/office/2006/metadata/properties" xmlns:ns1="http://schemas.microsoft.com/sharepoint/v3" xmlns:ns2="85D37550-2593-4D08-821E-FFE28C12CB08" xmlns:ns3="85d37550-2593-4d08-821e-ffe28c12cb08" targetNamespace="http://schemas.microsoft.com/office/2006/metadata/properties" ma:root="true" ma:fieldsID="d8290003f09de1fd52a1c852ad170bf4" ns1:_="" ns2:_="" ns3:_="">
    <xsd:import namespace="http://schemas.microsoft.com/sharepoint/v3"/>
    <xsd:import namespace="85D37550-2593-4D08-821E-FFE28C12CB08"/>
    <xsd:import namespace="85d37550-2593-4d08-821e-ffe28c12cb08"/>
    <xsd:element name="properties">
      <xsd:complexType>
        <xsd:sequence>
          <xsd:element name="documentManagement">
            <xsd:complexType>
              <xsd:all>
                <xsd:element ref="ns1:ContentTypeId" minOccurs="0"/>
                <xsd:element ref="ns1:_ModerationComments" minOccurs="0"/>
                <xsd:element ref="ns1:File_x0020_Type" minOccurs="0"/>
                <xsd:element ref="ns1:HTML_x0020_File_x0020_Type" minOccurs="0"/>
                <xsd:element ref="ns1:_SourceUrl" minOccurs="0"/>
                <xsd:element ref="ns1:_SharedFileIndex" minOccurs="0"/>
                <xsd:element ref="ns2:Apartado" minOccurs="0"/>
                <xsd:element ref="ns2:Obsoleto" minOccurs="0"/>
                <xsd:element ref="ns2:Descripción" minOccurs="0"/>
                <xsd:element ref="ns2:Externo" minOccurs="0"/>
                <xsd:element ref="ns2:Extranet" minOccurs="0"/>
                <xsd:element ref="ns1:TemplateUrl" minOccurs="0"/>
                <xsd:element ref="ns1:xd_ProgID" minOccurs="0"/>
                <xsd:element ref="ns1:xd_Signature" minOccurs="0"/>
                <xsd:element ref="ns2:Confidencial" minOccurs="0"/>
                <xsd:element ref="ns3:Tarea" minOccurs="0"/>
                <xsd:element ref="ns1:CheckedOutTitl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ntentTypeId" ma:index="0" nillable="true" ma:displayName="Id. de tipos de contenido" ma:hidden="true" ma:internalName="ContentTypeId" ma:readOnly="true">
      <xsd:simpleType>
        <xsd:restriction base="dms:Unknown"/>
      </xsd:simpleType>
    </xsd:element>
    <xsd:element name="_ModerationComments" ma:index="1" nillable="true" ma:displayName="Comentarios del aprobador" ma:hidden="true" ma:internalName="_ModerationComments" ma:readOnly="true">
      <xsd:simpleType>
        <xsd:restriction base="dms:Note"/>
      </xsd:simpleType>
    </xsd:element>
    <xsd:element name="File_x0020_Type" ma:index="5" nillable="true" ma:displayName="Tipo de archivo" ma:hidden="true" ma:internalName="File_x0020_Type" ma:readOnly="true">
      <xsd:simpleType>
        <xsd:restriction base="dms:Text"/>
      </xsd:simpleType>
    </xsd:element>
    <xsd:element name="HTML_x0020_File_x0020_Type" ma:index="6" nillable="true" ma:displayName="Tipo de archivo HTML" ma:hidden="true" ma:internalName="HTML_x0020_File_x0020_Type" ma:readOnly="true">
      <xsd:simpleType>
        <xsd:restriction base="dms:Text"/>
      </xsd:simpleType>
    </xsd:element>
    <xsd:element name="_SourceUrl" ma:index="7" nillable="true" ma:displayName="Dirección URL de origen" ma:hidden="true" ma:internalName="_SourceUrl">
      <xsd:simpleType>
        <xsd:restriction base="dms:Text"/>
      </xsd:simpleType>
    </xsd:element>
    <xsd:element name="_SharedFileIndex" ma:index="8" nillable="true" ma:displayName="Índice de archivos compartidos" ma:hidden="true" ma:internalName="_SharedFileIndex">
      <xsd:simpleType>
        <xsd:restriction base="dms:Text"/>
      </xsd:simpleType>
    </xsd:element>
    <xsd:element name="TemplateUrl" ma:index="15" nillable="true" ma:displayName="Vinculo de la plantilla" ma:hidden="true" ma:internalName="TemplateUrl">
      <xsd:simpleType>
        <xsd:restriction base="dms:Text"/>
      </xsd:simpleType>
    </xsd:element>
    <xsd:element name="xd_ProgID" ma:index="16" nillable="true" ma:displayName="Vínculo de archivo HTML" ma:hidden="true" ma:internalName="xd_ProgID">
      <xsd:simpleType>
        <xsd:restriction base="dms:Text"/>
      </xsd:simpleType>
    </xsd:element>
    <xsd:element name="xd_Signature" ma:index="17" nillable="true" ma:displayName="Está firmado" ma:hidden="true" ma:internalName="xd_Signature" ma:readOnly="true">
      <xsd:simpleType>
        <xsd:restriction base="dms:Boolean"/>
      </xsd:simpleType>
    </xsd:element>
    <xsd:element name="CheckedOutTitle" ma:index="22" nillable="true" ma:displayName="Desprotegido para" ma:format="TRUE" ma:hidden="true" ma:list="Docs" ma:internalName="CheckedOutTitle" ma:readOnly="true" ma:showField="CheckedOutTitle">
      <xsd:simpleType>
        <xsd:restriction base="dms:Lookup"/>
      </xsd:simpleType>
    </xsd:element>
    <xsd:element name="ID" ma:index="26" nillable="true" ma:displayName="ID" ma:internalName="ID" ma:readOnly="true">
      <xsd:simpleType>
        <xsd:restriction base="dms:Unknown"/>
      </xsd:simpleType>
    </xsd:element>
    <xsd:element name="Author" ma:index="29" nillable="true" ma:displayName="Creado por"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30" nillable="true" ma:displayName="Modificado por"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31" nillable="true" ma:displayName="Tiene destinos de copia" ma:hidden="true" ma:internalName="_HasCopyDestinations" ma:readOnly="true">
      <xsd:simpleType>
        <xsd:restriction base="dms:Boolean"/>
      </xsd:simpleType>
    </xsd:element>
    <xsd:element name="_CopySource" ma:index="32" nillable="true" ma:displayName="Copiar origen" ma:internalName="_CopySource" ma:readOnly="true">
      <xsd:simpleType>
        <xsd:restriction base="dms:Text"/>
      </xsd:simpleType>
    </xsd:element>
    <xsd:element name="_ModerationStatus" ma:index="33" nillable="true" ma:displayName="Estado de aprobación" ma:default="0" ma:hidden="true" ma:internalName="_ModerationStatus" ma:readOnly="true">
      <xsd:simpleType>
        <xsd:restriction base="dms:Unknown"/>
      </xsd:simpleType>
    </xsd:element>
    <xsd:element name="FileRef" ma:index="34" nillable="true" ma:displayName="Dirección URL" ma:hidden="true" ma:list="Docs" ma:internalName="FileRef" ma:readOnly="true" ma:showField="FullUrl">
      <xsd:simpleType>
        <xsd:restriction base="dms:Lookup"/>
      </xsd:simpleType>
    </xsd:element>
    <xsd:element name="FileDirRef" ma:index="35" nillable="true" ma:displayName="Ruta" ma:hidden="true" ma:list="Docs" ma:internalName="FileDirRef" ma:readOnly="true" ma:showField="DirName">
      <xsd:simpleType>
        <xsd:restriction base="dms:Lookup"/>
      </xsd:simpleType>
    </xsd:element>
    <xsd:element name="Last_x0020_Modified" ma:index="36" nillable="true" ma:displayName="Modificado" ma:format="TRUE" ma:hidden="true" ma:list="Docs" ma:internalName="Last_x0020_Modified" ma:readOnly="true" ma:showField="TimeLastModified">
      <xsd:simpleType>
        <xsd:restriction base="dms:Lookup"/>
      </xsd:simpleType>
    </xsd:element>
    <xsd:element name="Created_x0020_Date" ma:index="37" nillable="true" ma:displayName="Creado" ma:format="TRUE" ma:hidden="true" ma:list="Docs" ma:internalName="Created_x0020_Date" ma:readOnly="true" ma:showField="TimeCreated">
      <xsd:simpleType>
        <xsd:restriction base="dms:Lookup"/>
      </xsd:simpleType>
    </xsd:element>
    <xsd:element name="File_x0020_Size" ma:index="38" nillable="true" ma:displayName="Tamaño de archivo" ma:format="TRUE" ma:hidden="true" ma:list="Docs" ma:internalName="File_x0020_Size" ma:readOnly="true" ma:showField="SizeInKB">
      <xsd:simpleType>
        <xsd:restriction base="dms:Lookup"/>
      </xsd:simpleType>
    </xsd:element>
    <xsd:element name="FSObjType" ma:index="39" nillable="true" ma:displayName="Tipo de elemento" ma:hidden="true" ma:list="Docs" ma:internalName="FSObjType" ma:readOnly="true" ma:showField="FSType">
      <xsd:simpleType>
        <xsd:restriction base="dms:Lookup"/>
      </xsd:simpleType>
    </xsd:element>
    <xsd:element name="CheckedOutUserId" ma:index="41" nillable="true" ma:displayName="Id. del usuario que tiene desprotegido el elemento" ma:hidden="true" ma:list="Docs" ma:internalName="CheckedOutUserId" ma:readOnly="true" ma:showField="CheckoutUserId">
      <xsd:simpleType>
        <xsd:restriction base="dms:Lookup"/>
      </xsd:simpleType>
    </xsd:element>
    <xsd:element name="IsCheckedoutToLocal" ma:index="42" nillable="true" ma:displayName="Está desprotegido en local" ma:hidden="true" ma:list="Docs" ma:internalName="IsCheckedoutToLocal" ma:readOnly="true" ma:showField="IsCheckoutToLocal">
      <xsd:simpleType>
        <xsd:restriction base="dms:Lookup"/>
      </xsd:simpleType>
    </xsd:element>
    <xsd:element name="CheckoutUser" ma:index="43" nillable="true" ma:displayName="Desprotegido para"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4" nillable="true" ma:displayName="Id. único" ma:hidden="true" ma:list="Docs" ma:internalName="UniqueId" ma:readOnly="true" ma:showField="UniqueId">
      <xsd:simpleType>
        <xsd:restriction base="dms:Lookup"/>
      </xsd:simpleType>
    </xsd:element>
    <xsd:element name="ProgId" ma:index="45" nillable="true" ma:displayName="ProgId" ma:hidden="true" ma:list="Docs" ma:internalName="ProgId" ma:readOnly="true" ma:showField="ProgId">
      <xsd:simpleType>
        <xsd:restriction base="dms:Lookup"/>
      </xsd:simpleType>
    </xsd:element>
    <xsd:element name="ScopeId" ma:index="46" nillable="true" ma:displayName="ScopeId" ma:hidden="true" ma:list="Docs" ma:internalName="ScopeId" ma:readOnly="true" ma:showField="ScopeId">
      <xsd:simpleType>
        <xsd:restriction base="dms:Lookup"/>
      </xsd:simpleType>
    </xsd:element>
    <xsd:element name="VirusStatus" ma:index="47" nillable="true" ma:displayName="Estado del virus" ma:format="TRUE" ma:hidden="true" ma:list="Docs" ma:internalName="VirusStatus" ma:readOnly="true" ma:showField="Size">
      <xsd:simpleType>
        <xsd:restriction base="dms:Lookup"/>
      </xsd:simpleType>
    </xsd:element>
    <xsd:element name="_CheckinComment" ma:index="48" nillable="true" ma:displayName="Comentario de protección" ma:format="TRUE" ma:list="Docs" ma:internalName="_CheckinComment" ma:readOnly="true" ma:showField="CheckinComment">
      <xsd:simpleType>
        <xsd:restriction base="dms:Lookup"/>
      </xsd:simpleType>
    </xsd:element>
    <xsd:element name="MetaInfo" ma:index="55" nillable="true" ma:displayName="Contenedor de propiedades" ma:hidden="true" ma:list="Docs" ma:internalName="MetaInfo" ma:showField="MetaInfo">
      <xsd:simpleType>
        <xsd:restriction base="dms:Lookup"/>
      </xsd:simpleType>
    </xsd:element>
    <xsd:element name="_Level" ma:index="56" nillable="true" ma:displayName="Nivel" ma:hidden="true" ma:internalName="_Level" ma:readOnly="true">
      <xsd:simpleType>
        <xsd:restriction base="dms:Unknown"/>
      </xsd:simpleType>
    </xsd:element>
    <xsd:element name="_IsCurrentVersion" ma:index="57" nillable="true" ma:displayName="es la versión actual" ma:hidden="true" ma:internalName="_IsCurrentVersion" ma:readOnly="true">
      <xsd:simpleType>
        <xsd:restriction base="dms:Boolean"/>
      </xsd:simpleType>
    </xsd:element>
    <xsd:element name="owshiddenversion" ma:index="61" nillable="true" ma:displayName="owshiddenversion" ma:hidden="true" ma:internalName="owshiddenversion" ma:readOnly="true">
      <xsd:simpleType>
        <xsd:restriction base="dms:Unknown"/>
      </xsd:simpleType>
    </xsd:element>
    <xsd:element name="_UIVersion" ma:index="62" nillable="true" ma:displayName="Versión de IU" ma:hidden="true" ma:internalName="_UIVersion" ma:readOnly="true">
      <xsd:simpleType>
        <xsd:restriction base="dms:Unknown"/>
      </xsd:simpleType>
    </xsd:element>
    <xsd:element name="_UIVersionString" ma:index="63" nillable="true" ma:displayName="Versión" ma:internalName="_UIVersionString" ma:readOnly="true">
      <xsd:simpleType>
        <xsd:restriction base="dms:Text"/>
      </xsd:simpleType>
    </xsd:element>
    <xsd:element name="InstanceID" ma:index="64" nillable="true" ma:displayName="Id. de instancia" ma:hidden="true" ma:internalName="InstanceID" ma:readOnly="true">
      <xsd:simpleType>
        <xsd:restriction base="dms:Unknown"/>
      </xsd:simpleType>
    </xsd:element>
    <xsd:element name="Order" ma:index="65" nillable="true" ma:displayName="Orden" ma:hidden="true" ma:internalName="Order">
      <xsd:simpleType>
        <xsd:restriction base="dms:Number"/>
      </xsd:simpleType>
    </xsd:element>
    <xsd:element name="GUID" ma:index="66" nillable="true" ma:displayName="GUID" ma:hidden="true" ma:internalName="GUID" ma:readOnly="true">
      <xsd:simpleType>
        <xsd:restriction base="dms:Unknown"/>
      </xsd:simpleType>
    </xsd:element>
    <xsd:element name="WorkflowVersion" ma:index="67" nillable="true" ma:displayName="Versión del flujo de trabajo" ma:hidden="true" ma:internalName="WorkflowVersion" ma:readOnly="true">
      <xsd:simpleType>
        <xsd:restriction base="dms:Unknown"/>
      </xsd:simpleType>
    </xsd:element>
    <xsd:element name="WorkflowInstanceID" ma:index="68" nillable="true" ma:displayName="Id. de instancia de flujo de trabajo" ma:hidden="true" ma:internalName="WorkflowInstanceID" ma:readOnly="true">
      <xsd:simpleType>
        <xsd:restriction base="dms:Unknown"/>
      </xsd:simpleType>
    </xsd:element>
    <xsd:element name="ParentVersionString" ma:index="69" nillable="true" ma:displayName="Versión del origen (documento convertido)" ma:hidden="true" ma:list="Docs" ma:internalName="ParentVersionString" ma:readOnly="true" ma:showField="ParentVersionString">
      <xsd:simpleType>
        <xsd:restriction base="dms:Lookup"/>
      </xsd:simpleType>
    </xsd:element>
    <xsd:element name="ParentLeafName" ma:index="70" nillable="true" ma:displayName="Nombre del origen (documento convertido)" ma:hidden="true" ma:list="Docs" ma:internalName="ParentLeafName" ma:readOnly="true" ma:showField="ParentLeafName">
      <xsd:simpleType>
        <xsd:restriction base="dms:Lookup"/>
      </xsd:simpleType>
    </xsd:element>
  </xsd:schema>
  <xsd:schema xmlns:xsd="http://www.w3.org/2001/XMLSchema" xmlns:dms="http://schemas.microsoft.com/office/2006/documentManagement/types" targetNamespace="85D37550-2593-4D08-821E-FFE28C12CB08" elementFormDefault="qualified">
    <xsd:import namespace="http://schemas.microsoft.com/office/2006/documentManagement/types"/>
    <xsd:element name="Apartado" ma:index="10" nillable="true" ma:displayName="Apartado" ma:internalName="Apartado">
      <xsd:simpleType>
        <xsd:restriction base="dms:Choice">
          <xsd:enumeration value="Actas de reunión"/>
          <xsd:enumeration value="Albarán / Factura"/>
          <xsd:enumeration value="Comisión de Servicio"/>
          <xsd:enumeration value="Contrato / Pedido"/>
          <xsd:enumeration value="Contratos de participación o colaboración"/>
          <xsd:enumeration value="Correos/Fax"/>
          <xsd:enumeration value="Cuestionario de Satisfacción"/>
          <xsd:enumeration value="Descripción de actividades"/>
          <xsd:enumeration value="Desviaciones de resultados"/>
          <xsd:enumeration value="Difusión de resultados y transferencia tecnológica"/>
          <xsd:enumeration value="Documentos de referencia"/>
          <xsd:enumeration value="Ficha del proyecto"/>
          <xsd:enumeration value="Fotografía / Imagen"/>
          <xsd:enumeration value="Informe de Cierre"/>
          <xsd:enumeration value="Informes parciales"/>
          <xsd:enumeration value="Memoria técnica inicial"/>
          <xsd:enumeration value="Modelo / Plano"/>
          <xsd:enumeration value="Oferta / Análisis Previo"/>
          <xsd:enumeration value="Otros"/>
          <xsd:enumeration value="Planning / Presupuesto"/>
          <xsd:enumeration value="Plantilla análisis"/>
          <xsd:enumeration value="Presentaciones"/>
          <xsd:enumeration value="Registro de experimentos y resultados"/>
          <xsd:enumeration value="Solicitud de subvención"/>
        </xsd:restriction>
      </xsd:simpleType>
    </xsd:element>
    <xsd:element name="Obsoleto" ma:index="11" nillable="true" ma:displayName="Obsoleto" ma:internalName="Obsoleto">
      <xsd:simpleType>
        <xsd:restriction base="dms:Boolean"/>
      </xsd:simpleType>
    </xsd:element>
    <xsd:element name="Descripción" ma:index="12" nillable="true" ma:displayName="Descripción" ma:internalName="Descripción">
      <xsd:simpleType>
        <xsd:restriction base="dms:Note"/>
      </xsd:simpleType>
    </xsd:element>
    <xsd:element name="Externo" ma:index="13" nillable="true" ma:displayName="Externo" ma:internalName="Externo">
      <xsd:simpleType>
        <xsd:restriction base="dms:Boolean"/>
      </xsd:simpleType>
    </xsd:element>
    <xsd:element name="Extranet" ma:index="14" nillable="true" ma:displayName="Extranet" ma:internalName="Extranet" ma:readOnly="true">
      <xsd:simpleType>
        <xsd:restriction base="dms:Boolean"/>
      </xsd:simpleType>
    </xsd:element>
    <xsd:element name="Confidencial" ma:index="18" nillable="true" ma:displayName="Confidencial" ma:internalName="Confidencial">
      <xsd:simpleType>
        <xsd:restriction base="dms:Boolean"/>
      </xsd:simpleType>
    </xsd:element>
  </xsd:schema>
  <xsd:schema xmlns:xsd="http://www.w3.org/2001/XMLSchema" xmlns:dms="http://schemas.microsoft.com/office/2006/documentManagement/types" targetNamespace="85d37550-2593-4d08-821e-ffe28c12cb08" elementFormDefault="qualified">
    <xsd:import namespace="http://schemas.microsoft.com/office/2006/documentManagement/types"/>
    <xsd:element name="Tarea" ma:index="19" nillable="true" ma:displayName="Tarea" ma:list="{2B80BFEB-85E3-4627-8C5E-1F6EE21AFB6E}" ma:internalName="Tarea"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Tipo de contenido" ma:readOnly="true"/>
        <xsd:element ref="dc:title" minOccurs="0" maxOccurs="1" ma:index="9"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emplateUrl xmlns="http://schemas.microsoft.com/sharepoint/v3" xsi:nil="true"/>
    <Confidencial xmlns="85D37550-2593-4D08-821E-FFE28C12CB08" xsi:nil="true"/>
    <Obsoleto xmlns="85D37550-2593-4D08-821E-FFE28C12CB08" xsi:nil="true"/>
    <_SourceUrl xmlns="http://schemas.microsoft.com/sharepoint/v3" xsi:nil="true"/>
    <Externo xmlns="85D37550-2593-4D08-821E-FFE28C12CB08" xsi:nil="true"/>
    <xd_ProgID xmlns="http://schemas.microsoft.com/sharepoint/v3" xsi:nil="true"/>
    <Descripción xmlns="85D37550-2593-4D08-821E-FFE28C12CB08" xsi:nil="true"/>
    <Tarea xmlns="85d37550-2593-4d08-821e-ffe28c12cb08" xsi:nil="true"/>
    <Order xmlns="http://schemas.microsoft.com/sharepoint/v3" xsi:nil="true"/>
    <_SharedFileIndex xmlns="http://schemas.microsoft.com/sharepoint/v3" xsi:nil="true"/>
    <Apartado xmlns="85D37550-2593-4D08-821E-FFE28C12CB08" xsi:nil="true"/>
    <MetaInfo xmlns="http://schemas.microsoft.com/sharepoint/v3" xsi:nil="true"/>
  </documentManagement>
</p:properties>
</file>

<file path=customXml/itemProps1.xml><?xml version="1.0" encoding="utf-8"?>
<ds:datastoreItem xmlns:ds="http://schemas.openxmlformats.org/officeDocument/2006/customXml" ds:itemID="{45A679C8-A7D2-41B9-85BA-6284CF081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D37550-2593-4D08-821E-FFE28C12CB08"/>
    <ds:schemaRef ds:uri="85d37550-2593-4d08-821e-ffe28c12cb0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8CB68C0-67D7-4D0E-B82B-469C3FC4217C}">
  <ds:schemaRefs>
    <ds:schemaRef ds:uri="http://purl.org/dc/elements/1.1/"/>
    <ds:schemaRef ds:uri="85d37550-2593-4d08-821e-ffe28c12cb08"/>
    <ds:schemaRef ds:uri="http://schemas.microsoft.com/office/2006/metadata/properties"/>
    <ds:schemaRef ds:uri="http://www.w3.org/XML/1998/namespace"/>
    <ds:schemaRef ds:uri="85D37550-2593-4D08-821E-FFE28C12CB08"/>
    <ds:schemaRef ds:uri="http://schemas.openxmlformats.org/package/2006/metadata/core-properties"/>
    <ds:schemaRef ds:uri="http://schemas.microsoft.com/office/2006/documentManagement/types"/>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nanopack</Template>
  <TotalTime>124</TotalTime>
  <Words>642</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Tahoma</vt:lpstr>
      <vt:lpstr>Times New Roman</vt:lpstr>
      <vt:lpstr>INSIDE</vt:lpstr>
      <vt:lpstr>Effect of active antimicrobial packaging on the shelf life of bread and cherries.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Nina McGrath</dc:creator>
  <cp:keywords/>
  <dc:description/>
  <cp:lastModifiedBy>Anna Auraaen</cp:lastModifiedBy>
  <cp:revision>62</cp:revision>
  <dcterms:created xsi:type="dcterms:W3CDTF">2017-04-19T12:53:15Z</dcterms:created>
  <dcterms:modified xsi:type="dcterms:W3CDTF">2019-07-15T12:15:50Z</dcterms:modified>
  <cp:category/>
</cp:coreProperties>
</file>